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56" r:id="rId5"/>
    <p:sldId id="274" r:id="rId6"/>
    <p:sldId id="257" r:id="rId7"/>
    <p:sldId id="288" r:id="rId8"/>
    <p:sldId id="275" r:id="rId9"/>
    <p:sldId id="278" r:id="rId10"/>
    <p:sldId id="280" r:id="rId11"/>
    <p:sldId id="265" r:id="rId12"/>
    <p:sldId id="290" r:id="rId13"/>
    <p:sldId id="293" r:id="rId14"/>
    <p:sldId id="284" r:id="rId15"/>
    <p:sldId id="291" r:id="rId16"/>
    <p:sldId id="292" r:id="rId17"/>
    <p:sldId id="287" r:id="rId18"/>
    <p:sldId id="289" r:id="rId19"/>
    <p:sldId id="2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DB31D-3EDB-3A4C-9810-0A51CF8F492B}" type="datetimeFigureOut">
              <a:rPr lang="en-US" smtClean="0"/>
              <a:t>3/13/2023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1BA25-45AC-0C48-96BD-5DDCEEC5AF57}" type="slidenum">
              <a:rPr lang="en-US" smtClean="0"/>
              <a:t>‹#›</a:t>
            </a:fld>
            <a:endParaRPr lang="en-US" dirty="0"/>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a:noAutofit/>
          </a:bodyPr>
          <a:lstStyle/>
          <a:p>
            <a:r>
              <a:rPr lang="en-US" dirty="0"/>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anchor="t" anchorCtr="0"/>
          <a:lstStyle>
            <a:lvl1pPr algn="l">
              <a:defRPr sz="600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anchor="ctr">
            <a:normAutofit/>
          </a:bodyPr>
          <a:lstStyle>
            <a:lvl1pPr marL="0" indent="0" algn="ctr">
              <a:buNone/>
              <a:defRPr sz="1600">
                <a:latin typeface="+mn-lt"/>
              </a:defRPr>
            </a:lvl1pPr>
          </a:lstStyle>
          <a:p>
            <a:r>
              <a:rPr lang="en-US" dirty="0"/>
              <a:t>Click icon to add picture</a:t>
            </a:r>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anchor="ctr">
            <a:normAutofit/>
          </a:bodyPr>
          <a:lstStyle>
            <a:lvl1pPr marL="0" indent="0" algn="ctr">
              <a:buNone/>
              <a:defRPr sz="1600">
                <a:latin typeface="+mn-lt"/>
              </a:defRPr>
            </a:lvl1pPr>
          </a:lstStyle>
          <a:p>
            <a:r>
              <a:rPr lang="en-US" dirty="0"/>
              <a:t>Click icon to add picture</a:t>
            </a:r>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anchor="ctr">
            <a:normAutofit/>
          </a:bodyPr>
          <a:lstStyle>
            <a:lvl1pPr marL="0" indent="0" algn="ctr">
              <a:buNone/>
              <a:defRPr sz="1600">
                <a:latin typeface="+mn-lt"/>
              </a:defRPr>
            </a:lvl1pPr>
          </a:lstStyle>
          <a:p>
            <a:r>
              <a:rPr lang="en-US" dirty="0"/>
              <a:t>Click icon to add picture</a:t>
            </a:r>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anchor="ctr">
            <a:normAutofit/>
          </a:bodyPr>
          <a:lstStyle>
            <a:lvl1pPr marL="0" indent="0" algn="ctr">
              <a:buNone/>
              <a:defRPr sz="1600">
                <a:latin typeface="+mn-lt"/>
              </a:defRPr>
            </a:lvl1pPr>
          </a:lstStyle>
          <a:p>
            <a:r>
              <a:rPr lang="en-US" dirty="0"/>
              <a:t>Click icon to add picture</a:t>
            </a:r>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a:lstStyle/>
          <a:p>
            <a:r>
              <a:rPr lang="en-US" dirty="0"/>
              <a:t>Click icon to add picture</a:t>
            </a:r>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a:lstStyle/>
          <a:p>
            <a:r>
              <a:rPr lang="en-US" dirty="0"/>
              <a:t>20XX</a:t>
            </a:r>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normAutofit/>
          </a:bodyPr>
          <a:lstStyle>
            <a:lvl1pPr algn="ctr">
              <a:defRPr sz="6000">
                <a:latin typeface="+mj-lt"/>
              </a:defRPr>
            </a:lvl1pPr>
          </a:lstStyle>
          <a:p>
            <a:r>
              <a:rPr lang="en-US"/>
              <a:t>Click to edit Master title style</a:t>
            </a:r>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anchor="ctr">
            <a:normAutofit/>
          </a:bodyPr>
          <a:lstStyle>
            <a:lvl1pPr marL="0" indent="0" algn="ctr">
              <a:buNone/>
              <a:defRPr sz="1400">
                <a:latin typeface="+mn-lt"/>
              </a:defRPr>
            </a:lvl1pPr>
          </a:lstStyle>
          <a:p>
            <a:r>
              <a:rPr lang="en-US" dirty="0"/>
              <a:t>Click icon to add picture</a:t>
            </a:r>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anchor="ctr">
            <a:normAutofit/>
          </a:bodyPr>
          <a:lstStyle>
            <a:lvl1pPr marL="0" indent="0" algn="ctr">
              <a:buNone/>
              <a:defRPr sz="1400">
                <a:latin typeface="+mn-lt"/>
              </a:defRPr>
            </a:lvl1pPr>
          </a:lstStyle>
          <a:p>
            <a:r>
              <a:rPr lang="en-US" dirty="0"/>
              <a:t>Click icon to add picture</a:t>
            </a:r>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anchor="ctr">
            <a:normAutofit/>
          </a:bodyPr>
          <a:lstStyle>
            <a:lvl1pPr marL="0" indent="0" algn="ctr">
              <a:buNone/>
              <a:defRPr sz="1400">
                <a:latin typeface="+mn-lt"/>
              </a:defRPr>
            </a:lvl1pPr>
          </a:lstStyle>
          <a:p>
            <a:r>
              <a:rPr lang="en-US" dirty="0"/>
              <a:t>Click icon to add picture</a:t>
            </a:r>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anchor="ctr">
            <a:normAutofit/>
          </a:bodyPr>
          <a:lstStyle>
            <a:lvl1pPr marL="0" indent="0" algn="ctr">
              <a:buNone/>
              <a:defRPr sz="1400">
                <a:latin typeface="+mn-lt"/>
              </a:defRPr>
            </a:lvl1pPr>
          </a:lstStyle>
          <a:p>
            <a:r>
              <a:rPr lang="en-US" dirty="0"/>
              <a:t>Click icon to add picture</a:t>
            </a:r>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anchor="ctr">
            <a:normAutofit/>
          </a:bodyPr>
          <a:lstStyle>
            <a:lvl1pPr marL="0" indent="0" algn="ctr">
              <a:buNone/>
              <a:defRPr sz="1400">
                <a:latin typeface="+mn-lt"/>
              </a:defRPr>
            </a:lvl1pPr>
          </a:lstStyle>
          <a:p>
            <a:r>
              <a:rPr lang="en-US" dirty="0"/>
              <a:t>Click icon to add picture</a:t>
            </a:r>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anchor="ctr">
            <a:normAutofit/>
          </a:bodyPr>
          <a:lstStyle>
            <a:lvl1pPr marL="0" indent="0" algn="ctr">
              <a:buNone/>
              <a:defRPr sz="1400">
                <a:latin typeface="+mn-lt"/>
              </a:defRPr>
            </a:lvl1pPr>
          </a:lstStyle>
          <a:p>
            <a:r>
              <a:rPr lang="en-US" dirty="0"/>
              <a:t>Click icon to add picture</a:t>
            </a:r>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anchor="ctr">
            <a:normAutofit/>
          </a:bodyPr>
          <a:lstStyle>
            <a:lvl1pPr marL="0" indent="0" algn="ctr">
              <a:buNone/>
              <a:defRPr sz="1400">
                <a:latin typeface="+mn-lt"/>
              </a:defRPr>
            </a:lvl1pPr>
          </a:lstStyle>
          <a:p>
            <a:r>
              <a:rPr lang="en-US" dirty="0"/>
              <a:t>Click icon to add picture</a:t>
            </a:r>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anchor="ctr">
            <a:normAutofit/>
          </a:bodyPr>
          <a:lstStyle>
            <a:lvl1pPr marL="0" indent="0" algn="ctr">
              <a:buNone/>
              <a:defRPr sz="1400">
                <a:latin typeface="+mn-lt"/>
              </a:defRPr>
            </a:lvl1pPr>
          </a:lstStyle>
          <a:p>
            <a:r>
              <a:rPr lang="en-US" dirty="0"/>
              <a:t>Click icon to add picture</a:t>
            </a:r>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a:lstStyle/>
          <a:p>
            <a:r>
              <a:rPr lang="en-US" dirty="0"/>
              <a:t>20XX</a:t>
            </a:r>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a:lstStyle/>
          <a:p>
            <a:r>
              <a:rPr lang="en-US" dirty="0"/>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a:normAutofit/>
          </a:bodyPr>
          <a:lstStyle>
            <a:lvl1pPr algn="l">
              <a:defRPr sz="6000">
                <a:solidFill>
                  <a:schemeClr val="tx1"/>
                </a:solidFill>
                <a:latin typeface="+mj-lt"/>
              </a:defRPr>
            </a:lvl1pPr>
          </a:lstStyle>
          <a:p>
            <a:r>
              <a:rPr lang="en-US"/>
              <a:t>Click to edit Master title style</a:t>
            </a:r>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a:lstStyle>
            <a:lvl1pPr>
              <a:defRPr>
                <a:latin typeface="+mn-lt"/>
              </a:defRPr>
            </a:lvl1pPr>
          </a:lstStyle>
          <a:p>
            <a:r>
              <a:rPr lang="en-US" dirty="0"/>
              <a:t>Click icon to add SmartArt graphic</a:t>
            </a:r>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a:lstStyle/>
          <a:p>
            <a:r>
              <a:rPr lang="en-US" dirty="0"/>
              <a:t>Click icon to add picture</a:t>
            </a:r>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a:lstStyle/>
          <a:p>
            <a:r>
              <a:rPr lang="en-US" dirty="0"/>
              <a:t>Click icon to add table</a:t>
            </a:r>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a:lstStyle/>
          <a:p>
            <a:r>
              <a:rPr lang="en-US" dirty="0"/>
              <a:t>20XX</a:t>
            </a:r>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a:lstStyle/>
          <a:p>
            <a:r>
              <a:rPr lang="en-US" dirty="0"/>
              <a:t>Click icon to add picture</a:t>
            </a:r>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a:r>
              <a:rPr lang="en-US"/>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a:noAutofit/>
          </a:bodyPr>
          <a:lstStyle>
            <a:lvl1pPr>
              <a:defRPr sz="1800" cap="all" baseline="0">
                <a:solidFill>
                  <a:schemeClr val="bg1"/>
                </a:solidFill>
                <a:latin typeface="+mn-lt"/>
              </a:defRPr>
            </a:lvl1pPr>
          </a:lstStyle>
          <a:p>
            <a:r>
              <a:rPr lang="en-US"/>
              <a:t>Click to edit Master title style</a:t>
            </a:r>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r>
              <a:rPr lang="en-US" dirty="0"/>
              <a:t>Click icon to add picture</a:t>
            </a:r>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dirty="0"/>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noAutofit/>
          </a:bodyPr>
          <a:lstStyle>
            <a:lvl1pPr>
              <a:defRPr sz="4000">
                <a:solidFill>
                  <a:schemeClr val="tx1"/>
                </a:solidFill>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a:lstStyle/>
          <a:p>
            <a:r>
              <a:rPr lang="en-US" dirty="0"/>
              <a:t>Click icon to add picture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anchor="t" anchorCtr="0">
            <a:normAutofit/>
          </a:bodyPr>
          <a:lstStyle>
            <a:lvl1pPr>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a:lstStyle>
            <a:lvl1pPr algn="r">
              <a:defRPr>
                <a:latin typeface="+mn-lt"/>
              </a:defRPr>
            </a:lvl1pPr>
          </a:lstStyle>
          <a:p>
            <a:r>
              <a:rPr lang="en-US" dirty="0"/>
              <a:t>Presentation title</a:t>
            </a:r>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fld id="{294A09A9-5501-47C1-A89A-A340965A2BE2}" type="slidenum">
              <a:rPr lang="en-US" smtClean="0"/>
              <a:pPr/>
              <a:t>‹#›</a:t>
            </a:fld>
            <a:endParaRPr lang="en-US" dirty="0"/>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dirty="0"/>
              <a:t>20XX</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anchor="t" anchorCtr="0">
            <a:normAutofit/>
          </a:bodyPr>
          <a:lstStyle>
            <a:lvl1pPr algn="l">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a:lstStyle>
            <a:lvl1pPr>
              <a:defRPr>
                <a:latin typeface="+mn-lt"/>
              </a:defRPr>
            </a:lvl1pPr>
          </a:lstStyle>
          <a:p>
            <a:r>
              <a:rPr lang="en-US" dirty="0"/>
              <a:t>20XX</a:t>
            </a:r>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a:lstStyle>
            <a:lvl1pPr>
              <a:defRPr>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a:lstStyle>
            <a:lvl1pPr>
              <a:defRPr>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r>
              <a:rPr lang="en-US" dirty="0"/>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r>
              <a:rPr lang="en-US" dirty="0"/>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anchor="t" anchorCtr="0">
            <a:noAutofit/>
          </a:bodyPr>
          <a:lstStyle>
            <a:lvl1pPr>
              <a:defRPr sz="60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a:lstStyle>
            <a:lvl1pPr>
              <a:defRPr>
                <a:latin typeface="+mn-lt"/>
              </a:defRPr>
            </a:lvl1pPr>
          </a:lstStyle>
          <a:p>
            <a:r>
              <a:rPr lang="en-US" dirty="0"/>
              <a:t>Click icon to add chart</a:t>
            </a:r>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a:lstStyle/>
          <a:p>
            <a:r>
              <a:rPr lang="en-US" dirty="0"/>
              <a:t>20XX</a:t>
            </a:r>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a:lstStyle/>
          <a:p>
            <a:r>
              <a:rPr lang="en-US" dirty="0"/>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anchor="t" anchorCtr="0">
            <a:normAutofit/>
          </a:bodyPr>
          <a:lstStyle>
            <a:lvl1pPr algn="l">
              <a:defRPr sz="54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a:lstStyle/>
          <a:p>
            <a:r>
              <a:rPr lang="en-US" dirty="0"/>
              <a:t>Click icon to add picture</a:t>
            </a:r>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a:lstStyle/>
          <a:p>
            <a:r>
              <a:rPr lang="en-US" dirty="0"/>
              <a:t>Click icon to add picture</a:t>
            </a:r>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a:lstStyle/>
          <a:p>
            <a:r>
              <a:rPr lang="en-US" dirty="0"/>
              <a:t>Click icon to add picture</a:t>
            </a:r>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a:lstStyle/>
          <a:p>
            <a:r>
              <a:rPr lang="en-US" dirty="0"/>
              <a:t>20XX</a:t>
            </a:r>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a:lstStyle/>
          <a:p>
            <a:r>
              <a:rPr lang="en-US" dirty="0"/>
              <a:t>Click icon to add picture</a:t>
            </a:r>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a:lstStyle/>
          <a:p>
            <a:r>
              <a:rPr lang="en-US" dirty="0"/>
              <a:t>20XX</a:t>
            </a:r>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docs.oracle.com/cd/E29633_01/CDMAA/ba_addon.htm" TargetMode="External"/><Relationship Id="rId2" Type="http://schemas.openxmlformats.org/officeDocument/2006/relationships/hyperlink" Target="https://www.freshbooks.com/hub/invoicing/reading-invoices" TargetMode="External"/><Relationship Id="rId1" Type="http://schemas.openxmlformats.org/officeDocument/2006/relationships/slideLayout" Target="../slideLayouts/slideLayout13.xml"/><Relationship Id="rId4" Type="http://schemas.openxmlformats.org/officeDocument/2006/relationships/hyperlink" Target="https://cleartax.in/s/small-business-billing-syste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a:extLst>
              <a:ext uri="{FF2B5EF4-FFF2-40B4-BE49-F238E27FC236}">
                <a16:creationId xmlns:a16="http://schemas.microsoft.com/office/drawing/2014/main" id="{F7FE24EB-69BE-41CF-9F0B-0970FA69E300}"/>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967404" y="2335342"/>
            <a:ext cx="6580584" cy="1951037"/>
          </a:xfrm>
        </p:spPr>
        <p:txBody>
          <a:bodyPr/>
          <a:lstStyle/>
          <a:p>
            <a:r>
              <a:rPr lang="en-US" dirty="0"/>
              <a:t>JAVA MINI PROJECT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942894" y="4286380"/>
            <a:ext cx="5927053" cy="811832"/>
          </a:xfrm>
        </p:spPr>
        <p:txBody>
          <a:bodyPr vert="horz" lIns="91440" tIns="45720" rIns="91440" bIns="45720" rtlCol="0" anchor="t">
            <a:normAutofit/>
          </a:bodyPr>
          <a:lstStyle/>
          <a:p>
            <a:r>
              <a:rPr lang="en-US" sz="3600" b="1" i="1" dirty="0">
                <a:solidFill>
                  <a:schemeClr val="accent4">
                    <a:lumMod val="60000"/>
                    <a:lumOff val="40000"/>
                  </a:schemeClr>
                </a:solidFill>
                <a:latin typeface="Calibri" panose="020F0502020204030204" pitchFamily="34" charset="0"/>
                <a:cs typeface="Calibri" panose="020F0502020204030204" pitchFamily="34" charset="0"/>
              </a:rPr>
              <a:t>INVOICE BILLING SYSTEM</a:t>
            </a:r>
          </a:p>
          <a:p>
            <a:endParaRPr lang="en-US" dirty="0"/>
          </a:p>
        </p:txBody>
      </p:sp>
      <p:sp>
        <p:nvSpPr>
          <p:cNvPr id="17" name="Freeform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05B540-C37F-6AFC-8FD8-08D844D3266B}"/>
              </a:ext>
            </a:extLst>
          </p:cNvPr>
          <p:cNvSpPr>
            <a:spLocks noGrp="1"/>
          </p:cNvSpPr>
          <p:nvPr>
            <p:ph sz="half" idx="2"/>
          </p:nvPr>
        </p:nvSpPr>
        <p:spPr>
          <a:xfrm>
            <a:off x="1097279" y="2357718"/>
            <a:ext cx="9997440" cy="3622418"/>
          </a:xfrm>
        </p:spPr>
        <p:txBody>
          <a:bodyPr>
            <a:normAutofit lnSpcReduction="10000"/>
          </a:bodyPr>
          <a:lstStyle/>
          <a:p>
            <a:r>
              <a:rPr lang="en-US" dirty="0"/>
              <a:t>Java basics</a:t>
            </a:r>
          </a:p>
          <a:p>
            <a:r>
              <a:rPr lang="en-US" dirty="0"/>
              <a:t>Objects and classes</a:t>
            </a:r>
          </a:p>
          <a:p>
            <a:r>
              <a:rPr lang="en-US" dirty="0"/>
              <a:t>Inheritance</a:t>
            </a:r>
          </a:p>
          <a:p>
            <a:r>
              <a:rPr lang="en-US" dirty="0"/>
              <a:t>Interfaces</a:t>
            </a:r>
          </a:p>
          <a:p>
            <a:r>
              <a:rPr lang="en-US" dirty="0"/>
              <a:t>Arrays and strings</a:t>
            </a:r>
          </a:p>
          <a:p>
            <a:r>
              <a:rPr lang="en-US" dirty="0"/>
              <a:t>Exception handling</a:t>
            </a:r>
          </a:p>
          <a:p>
            <a:r>
              <a:rPr lang="en-US" dirty="0"/>
              <a:t>Multithreading</a:t>
            </a:r>
          </a:p>
          <a:p>
            <a:r>
              <a:rPr lang="en-US" dirty="0"/>
              <a:t>Event handling</a:t>
            </a:r>
          </a:p>
          <a:p>
            <a:r>
              <a:rPr lang="en-US" dirty="0"/>
              <a:t>Swing and </a:t>
            </a:r>
            <a:r>
              <a:rPr lang="en-US" dirty="0" err="1"/>
              <a:t>awt</a:t>
            </a:r>
            <a:r>
              <a:rPr lang="en-US" dirty="0"/>
              <a:t> </a:t>
            </a:r>
            <a:endParaRPr lang="en-IN" dirty="0"/>
          </a:p>
        </p:txBody>
      </p:sp>
      <p:sp>
        <p:nvSpPr>
          <p:cNvPr id="7" name="Title 6">
            <a:extLst>
              <a:ext uri="{FF2B5EF4-FFF2-40B4-BE49-F238E27FC236}">
                <a16:creationId xmlns:a16="http://schemas.microsoft.com/office/drawing/2014/main" id="{6ABADD8A-6121-59BD-8303-E5F74FD37725}"/>
              </a:ext>
            </a:extLst>
          </p:cNvPr>
          <p:cNvSpPr>
            <a:spLocks noGrp="1"/>
          </p:cNvSpPr>
          <p:nvPr>
            <p:ph type="title"/>
          </p:nvPr>
        </p:nvSpPr>
        <p:spPr/>
        <p:txBody>
          <a:bodyPr/>
          <a:lstStyle/>
          <a:p>
            <a:r>
              <a:rPr lang="en-US" dirty="0"/>
              <a:t>CONCEPTS COVERED</a:t>
            </a:r>
            <a:endParaRPr lang="en-IN" dirty="0"/>
          </a:p>
        </p:txBody>
      </p:sp>
      <p:sp>
        <p:nvSpPr>
          <p:cNvPr id="8" name="Date Placeholder 7">
            <a:extLst>
              <a:ext uri="{FF2B5EF4-FFF2-40B4-BE49-F238E27FC236}">
                <a16:creationId xmlns:a16="http://schemas.microsoft.com/office/drawing/2014/main" id="{85A9B1F8-0360-D522-8CDC-2A1344C1E851}"/>
              </a:ext>
            </a:extLst>
          </p:cNvPr>
          <p:cNvSpPr>
            <a:spLocks noGrp="1"/>
          </p:cNvSpPr>
          <p:nvPr>
            <p:ph type="dt" sz="half" idx="10"/>
          </p:nvPr>
        </p:nvSpPr>
        <p:spPr/>
        <p:txBody>
          <a:bodyPr/>
          <a:lstStyle/>
          <a:p>
            <a:r>
              <a:rPr lang="en-US" dirty="0"/>
              <a:t>2022</a:t>
            </a:r>
          </a:p>
        </p:txBody>
      </p:sp>
      <p:sp>
        <p:nvSpPr>
          <p:cNvPr id="9" name="Footer Placeholder 8">
            <a:extLst>
              <a:ext uri="{FF2B5EF4-FFF2-40B4-BE49-F238E27FC236}">
                <a16:creationId xmlns:a16="http://schemas.microsoft.com/office/drawing/2014/main" id="{1E8EBD03-382F-3CFA-BC9C-0FE952B90F98}"/>
              </a:ext>
            </a:extLst>
          </p:cNvPr>
          <p:cNvSpPr>
            <a:spLocks noGrp="1"/>
          </p:cNvSpPr>
          <p:nvPr>
            <p:ph type="ftr" sz="quarter" idx="11"/>
          </p:nvPr>
        </p:nvSpPr>
        <p:spPr/>
        <p:txBody>
          <a:bodyPr/>
          <a:lstStyle/>
          <a:p>
            <a:r>
              <a:rPr lang="en-US" dirty="0"/>
              <a:t>INVOICE BILLING SYSTEM</a:t>
            </a:r>
          </a:p>
        </p:txBody>
      </p:sp>
      <p:sp>
        <p:nvSpPr>
          <p:cNvPr id="10" name="Slide Number Placeholder 9">
            <a:extLst>
              <a:ext uri="{FF2B5EF4-FFF2-40B4-BE49-F238E27FC236}">
                <a16:creationId xmlns:a16="http://schemas.microsoft.com/office/drawing/2014/main" id="{EEFC7310-76A2-440C-3223-98389F03C3F4}"/>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273066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FAFE4-6D04-DFAB-F161-49648F601CEF}"/>
              </a:ext>
            </a:extLst>
          </p:cNvPr>
          <p:cNvSpPr>
            <a:spLocks noGrp="1"/>
          </p:cNvSpPr>
          <p:nvPr>
            <p:ph type="title"/>
          </p:nvPr>
        </p:nvSpPr>
        <p:spPr>
          <a:xfrm>
            <a:off x="143715" y="197387"/>
            <a:ext cx="10646275" cy="1356607"/>
          </a:xfrm>
        </p:spPr>
        <p:txBody>
          <a:bodyPr/>
          <a:lstStyle/>
          <a:p>
            <a:r>
              <a:rPr lang="en-IN" dirty="0"/>
              <a:t>OUTPUT</a:t>
            </a:r>
          </a:p>
        </p:txBody>
      </p:sp>
      <p:pic>
        <p:nvPicPr>
          <p:cNvPr id="8" name="Content Placeholder 7">
            <a:extLst>
              <a:ext uri="{FF2B5EF4-FFF2-40B4-BE49-F238E27FC236}">
                <a16:creationId xmlns:a16="http://schemas.microsoft.com/office/drawing/2014/main" id="{DD1B6169-B62F-3AFB-B583-7E169B342925}"/>
              </a:ext>
            </a:extLst>
          </p:cNvPr>
          <p:cNvPicPr>
            <a:picLocks noGrp="1" noChangeAspect="1"/>
          </p:cNvPicPr>
          <p:nvPr>
            <p:ph idx="1"/>
          </p:nvPr>
        </p:nvPicPr>
        <p:blipFill>
          <a:blip r:embed="rId2"/>
          <a:stretch>
            <a:fillRect/>
          </a:stretch>
        </p:blipFill>
        <p:spPr>
          <a:xfrm>
            <a:off x="948796" y="1185623"/>
            <a:ext cx="3795731" cy="5535852"/>
          </a:xfrm>
        </p:spPr>
      </p:pic>
      <p:sp>
        <p:nvSpPr>
          <p:cNvPr id="6" name="Slide Number Placeholder 5">
            <a:extLst>
              <a:ext uri="{FF2B5EF4-FFF2-40B4-BE49-F238E27FC236}">
                <a16:creationId xmlns:a16="http://schemas.microsoft.com/office/drawing/2014/main" id="{67A6FDDB-0C11-777F-2928-BAABC1B46108}"/>
              </a:ext>
            </a:extLst>
          </p:cNvPr>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10" name="Picture 9">
            <a:extLst>
              <a:ext uri="{FF2B5EF4-FFF2-40B4-BE49-F238E27FC236}">
                <a16:creationId xmlns:a16="http://schemas.microsoft.com/office/drawing/2014/main" id="{100243A4-4C10-F9B1-AD5C-5D65C4417CA8}"/>
              </a:ext>
            </a:extLst>
          </p:cNvPr>
          <p:cNvPicPr>
            <a:picLocks noChangeAspect="1"/>
          </p:cNvPicPr>
          <p:nvPr/>
        </p:nvPicPr>
        <p:blipFill>
          <a:blip r:embed="rId3"/>
          <a:stretch>
            <a:fillRect/>
          </a:stretch>
        </p:blipFill>
        <p:spPr>
          <a:xfrm>
            <a:off x="6081626" y="1185622"/>
            <a:ext cx="3899136" cy="5535851"/>
          </a:xfrm>
          <a:prstGeom prst="rect">
            <a:avLst/>
          </a:prstGeom>
        </p:spPr>
      </p:pic>
    </p:spTree>
    <p:extLst>
      <p:ext uri="{BB962C8B-B14F-4D97-AF65-F5344CB8AC3E}">
        <p14:creationId xmlns:p14="http://schemas.microsoft.com/office/powerpoint/2010/main" val="399684290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0208-954F-BF3A-DA77-5ED6B99827BF}"/>
              </a:ext>
            </a:extLst>
          </p:cNvPr>
          <p:cNvSpPr>
            <a:spLocks noGrp="1"/>
          </p:cNvSpPr>
          <p:nvPr>
            <p:ph type="title"/>
          </p:nvPr>
        </p:nvSpPr>
        <p:spPr/>
        <p:txBody>
          <a:bodyPr/>
          <a:lstStyle/>
          <a:p>
            <a:r>
              <a:rPr lang="en-US" dirty="0"/>
              <a:t>OUTPUT:</a:t>
            </a:r>
            <a:endParaRPr lang="en-IN" dirty="0"/>
          </a:p>
        </p:txBody>
      </p:sp>
      <p:pic>
        <p:nvPicPr>
          <p:cNvPr id="8" name="Content Placeholder 7">
            <a:extLst>
              <a:ext uri="{FF2B5EF4-FFF2-40B4-BE49-F238E27FC236}">
                <a16:creationId xmlns:a16="http://schemas.microsoft.com/office/drawing/2014/main" id="{80B8E216-6C41-58FF-9A6F-EB12B849BBA5}"/>
              </a:ext>
            </a:extLst>
          </p:cNvPr>
          <p:cNvPicPr>
            <a:picLocks noGrp="1" noChangeAspect="1"/>
          </p:cNvPicPr>
          <p:nvPr>
            <p:ph idx="1"/>
          </p:nvPr>
        </p:nvPicPr>
        <p:blipFill>
          <a:blip r:embed="rId2"/>
          <a:stretch>
            <a:fillRect/>
          </a:stretch>
        </p:blipFill>
        <p:spPr>
          <a:xfrm>
            <a:off x="5699766" y="1624388"/>
            <a:ext cx="4968930" cy="3099590"/>
          </a:xfrm>
        </p:spPr>
      </p:pic>
      <p:sp>
        <p:nvSpPr>
          <p:cNvPr id="4" name="Date Placeholder 3">
            <a:extLst>
              <a:ext uri="{FF2B5EF4-FFF2-40B4-BE49-F238E27FC236}">
                <a16:creationId xmlns:a16="http://schemas.microsoft.com/office/drawing/2014/main" id="{A44ECD95-8E18-BD9B-D714-107F2F05B73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0C88A7C-E554-69BA-337A-92439D1BF61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21D47E4-19A0-AFDE-7293-059964395CB2}"/>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10" name="Picture 9">
            <a:extLst>
              <a:ext uri="{FF2B5EF4-FFF2-40B4-BE49-F238E27FC236}">
                <a16:creationId xmlns:a16="http://schemas.microsoft.com/office/drawing/2014/main" id="{DB24348B-3EA5-E390-9F56-CE5241A66633}"/>
              </a:ext>
            </a:extLst>
          </p:cNvPr>
          <p:cNvPicPr>
            <a:picLocks noChangeAspect="1"/>
          </p:cNvPicPr>
          <p:nvPr/>
        </p:nvPicPr>
        <p:blipFill>
          <a:blip r:embed="rId3"/>
          <a:stretch>
            <a:fillRect/>
          </a:stretch>
        </p:blipFill>
        <p:spPr>
          <a:xfrm>
            <a:off x="1429074" y="1624388"/>
            <a:ext cx="2869504" cy="4391211"/>
          </a:xfrm>
          <a:prstGeom prst="rect">
            <a:avLst/>
          </a:prstGeom>
        </p:spPr>
      </p:pic>
      <p:cxnSp>
        <p:nvCxnSpPr>
          <p:cNvPr id="12" name="Straight Arrow Connector 11">
            <a:extLst>
              <a:ext uri="{FF2B5EF4-FFF2-40B4-BE49-F238E27FC236}">
                <a16:creationId xmlns:a16="http://schemas.microsoft.com/office/drawing/2014/main" id="{6E2F1DCE-99E6-BDB5-9342-5082B7A1C8AA}"/>
              </a:ext>
            </a:extLst>
          </p:cNvPr>
          <p:cNvCxnSpPr>
            <a:cxnSpLocks/>
          </p:cNvCxnSpPr>
          <p:nvPr/>
        </p:nvCxnSpPr>
        <p:spPr>
          <a:xfrm flipV="1">
            <a:off x="2707341" y="4121864"/>
            <a:ext cx="2992425" cy="1292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155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9D8F-E6CA-1550-AF8A-3362246DD161}"/>
              </a:ext>
            </a:extLst>
          </p:cNvPr>
          <p:cNvSpPr>
            <a:spLocks noGrp="1"/>
          </p:cNvSpPr>
          <p:nvPr>
            <p:ph type="title"/>
          </p:nvPr>
        </p:nvSpPr>
        <p:spPr/>
        <p:txBody>
          <a:bodyPr/>
          <a:lstStyle/>
          <a:p>
            <a:r>
              <a:rPr lang="en-US" dirty="0"/>
              <a:t>OUTPUT</a:t>
            </a:r>
            <a:endParaRPr lang="en-IN" dirty="0"/>
          </a:p>
        </p:txBody>
      </p:sp>
      <p:pic>
        <p:nvPicPr>
          <p:cNvPr id="8" name="Content Placeholder 7">
            <a:extLst>
              <a:ext uri="{FF2B5EF4-FFF2-40B4-BE49-F238E27FC236}">
                <a16:creationId xmlns:a16="http://schemas.microsoft.com/office/drawing/2014/main" id="{D100D9F0-BEAB-F744-01AD-6358F011D5ED}"/>
              </a:ext>
            </a:extLst>
          </p:cNvPr>
          <p:cNvPicPr>
            <a:picLocks noGrp="1" noChangeAspect="1"/>
          </p:cNvPicPr>
          <p:nvPr>
            <p:ph idx="1"/>
          </p:nvPr>
        </p:nvPicPr>
        <p:blipFill>
          <a:blip r:embed="rId2"/>
          <a:stretch>
            <a:fillRect/>
          </a:stretch>
        </p:blipFill>
        <p:spPr>
          <a:xfrm>
            <a:off x="3774595" y="1814764"/>
            <a:ext cx="3850341" cy="4121219"/>
          </a:xfrm>
        </p:spPr>
      </p:pic>
      <p:sp>
        <p:nvSpPr>
          <p:cNvPr id="4" name="Date Placeholder 3">
            <a:extLst>
              <a:ext uri="{FF2B5EF4-FFF2-40B4-BE49-F238E27FC236}">
                <a16:creationId xmlns:a16="http://schemas.microsoft.com/office/drawing/2014/main" id="{C5206BA0-EDEC-BD24-08F4-5B92156AFF55}"/>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36DA462C-F12C-D3C1-A3DA-EDC7A5D3765D}"/>
              </a:ext>
            </a:extLst>
          </p:cNvPr>
          <p:cNvSpPr>
            <a:spLocks noGrp="1"/>
          </p:cNvSpPr>
          <p:nvPr>
            <p:ph type="ftr" sz="quarter" idx="11"/>
          </p:nvPr>
        </p:nvSpPr>
        <p:spPr/>
        <p:txBody>
          <a:bodyPr/>
          <a:lstStyle/>
          <a:p>
            <a:r>
              <a:rPr lang="en-US" dirty="0"/>
              <a:t>INVOICE BILL SYSTEM</a:t>
            </a:r>
          </a:p>
        </p:txBody>
      </p:sp>
      <p:sp>
        <p:nvSpPr>
          <p:cNvPr id="6" name="Slide Number Placeholder 5">
            <a:extLst>
              <a:ext uri="{FF2B5EF4-FFF2-40B4-BE49-F238E27FC236}">
                <a16:creationId xmlns:a16="http://schemas.microsoft.com/office/drawing/2014/main" id="{C2508D5E-BF37-A0BB-13FE-9574C6B9D0D1}"/>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762153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59351-F925-C2F4-D20C-D3EC0CAA282A}"/>
              </a:ext>
            </a:extLst>
          </p:cNvPr>
          <p:cNvSpPr>
            <a:spLocks noGrp="1"/>
          </p:cNvSpPr>
          <p:nvPr>
            <p:ph type="title"/>
          </p:nvPr>
        </p:nvSpPr>
        <p:spPr>
          <a:xfrm>
            <a:off x="608492" y="-552091"/>
            <a:ext cx="4163533" cy="1600200"/>
          </a:xfrm>
        </p:spPr>
        <p:txBody>
          <a:bodyPr/>
          <a:lstStyle/>
          <a:p>
            <a:r>
              <a:rPr lang="en-US" sz="4800" dirty="0">
                <a:solidFill>
                  <a:schemeClr val="tx1">
                    <a:lumMod val="90000"/>
                    <a:lumOff val="10000"/>
                  </a:schemeClr>
                </a:solidFill>
              </a:rPr>
              <a:t>CONCLUSION</a:t>
            </a:r>
            <a:endParaRPr lang="en-IN" sz="4800" dirty="0">
              <a:solidFill>
                <a:schemeClr val="tx1">
                  <a:lumMod val="90000"/>
                  <a:lumOff val="10000"/>
                </a:schemeClr>
              </a:solidFill>
            </a:endParaRPr>
          </a:p>
        </p:txBody>
      </p:sp>
      <p:sp>
        <p:nvSpPr>
          <p:cNvPr id="3" name="Text Placeholder 2">
            <a:extLst>
              <a:ext uri="{FF2B5EF4-FFF2-40B4-BE49-F238E27FC236}">
                <a16:creationId xmlns:a16="http://schemas.microsoft.com/office/drawing/2014/main" id="{467CD2DD-8B6D-ABC2-73A9-BD7D59AE371E}"/>
              </a:ext>
            </a:extLst>
          </p:cNvPr>
          <p:cNvSpPr>
            <a:spLocks noGrp="1"/>
          </p:cNvSpPr>
          <p:nvPr>
            <p:ph type="body" sz="half" idx="2"/>
          </p:nvPr>
        </p:nvSpPr>
        <p:spPr>
          <a:xfrm>
            <a:off x="724138" y="1193136"/>
            <a:ext cx="4441419" cy="4854737"/>
          </a:xfrm>
        </p:spPr>
        <p:txBody>
          <a:bodyPr>
            <a:noAutofit/>
          </a:bodyPr>
          <a:lstStyle/>
          <a:p>
            <a:r>
              <a:rPr lang="en-US" sz="2400" b="1" i="0" u="none" strike="noStrike" baseline="0" dirty="0">
                <a:solidFill>
                  <a:srgbClr val="000000"/>
                </a:solidFill>
                <a:latin typeface="Bell MT" panose="02020503060305020303" pitchFamily="18" charset="0"/>
              </a:rPr>
              <a:t>This Invoice billing system will manage customer purchase information by which they select items/goods. This system will incorporate all features of invoice system. Billing store in a database and result is displayed by the calculation. Finally, this system is very useful for the customers and users to print bills instead of pen writing. </a:t>
            </a:r>
            <a:endParaRPr lang="en-IN" sz="2400" dirty="0"/>
          </a:p>
        </p:txBody>
      </p:sp>
      <p:pic>
        <p:nvPicPr>
          <p:cNvPr id="10" name="Picture Placeholder 9">
            <a:extLst>
              <a:ext uri="{FF2B5EF4-FFF2-40B4-BE49-F238E27FC236}">
                <a16:creationId xmlns:a16="http://schemas.microsoft.com/office/drawing/2014/main" id="{53237633-D216-F119-45E9-79745403CFA6}"/>
              </a:ext>
            </a:extLst>
          </p:cNvPr>
          <p:cNvPicPr>
            <a:picLocks noGrp="1" noChangeAspect="1"/>
          </p:cNvPicPr>
          <p:nvPr>
            <p:ph type="pic" idx="1"/>
          </p:nvPr>
        </p:nvPicPr>
        <p:blipFill>
          <a:blip r:embed="rId2"/>
          <a:srcRect t="9316" b="9316"/>
          <a:stretch>
            <a:fillRect/>
          </a:stretch>
        </p:blipFill>
        <p:spPr>
          <a:xfrm>
            <a:off x="5686275" y="1241263"/>
            <a:ext cx="6322996" cy="4984834"/>
          </a:xfrm>
        </p:spPr>
      </p:pic>
    </p:spTree>
    <p:extLst>
      <p:ext uri="{BB962C8B-B14F-4D97-AF65-F5344CB8AC3E}">
        <p14:creationId xmlns:p14="http://schemas.microsoft.com/office/powerpoint/2010/main" val="6246915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65A34-4EBD-9BB7-ED61-118398D9F729}"/>
              </a:ext>
            </a:extLst>
          </p:cNvPr>
          <p:cNvSpPr>
            <a:spLocks noGrp="1"/>
          </p:cNvSpPr>
          <p:nvPr>
            <p:ph type="title"/>
          </p:nvPr>
        </p:nvSpPr>
        <p:spPr/>
        <p:txBody>
          <a:bodyPr/>
          <a:lstStyle/>
          <a:p>
            <a:r>
              <a:rPr lang="en-US" dirty="0"/>
              <a:t>REFERENCES</a:t>
            </a:r>
            <a:endParaRPr lang="en-IN" dirty="0"/>
          </a:p>
        </p:txBody>
      </p:sp>
      <p:sp>
        <p:nvSpPr>
          <p:cNvPr id="5" name="Date Placeholder 4">
            <a:extLst>
              <a:ext uri="{FF2B5EF4-FFF2-40B4-BE49-F238E27FC236}">
                <a16:creationId xmlns:a16="http://schemas.microsoft.com/office/drawing/2014/main" id="{5BBF0894-319B-5CA5-9842-7A288B50ED8D}"/>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423B5340-C4E4-784F-287E-B097345179A6}"/>
              </a:ext>
            </a:extLst>
          </p:cNvPr>
          <p:cNvSpPr>
            <a:spLocks noGrp="1"/>
          </p:cNvSpPr>
          <p:nvPr>
            <p:ph type="ftr" sz="quarter" idx="11"/>
          </p:nvPr>
        </p:nvSpPr>
        <p:spPr/>
        <p:txBody>
          <a:bodyPr/>
          <a:lstStyle/>
          <a:p>
            <a:r>
              <a:rPr lang="en-US" dirty="0"/>
              <a:t>INVOICE BILLING SYSTEM</a:t>
            </a:r>
          </a:p>
        </p:txBody>
      </p:sp>
      <p:sp>
        <p:nvSpPr>
          <p:cNvPr id="7" name="Slide Number Placeholder 6">
            <a:extLst>
              <a:ext uri="{FF2B5EF4-FFF2-40B4-BE49-F238E27FC236}">
                <a16:creationId xmlns:a16="http://schemas.microsoft.com/office/drawing/2014/main" id="{5A9C82CB-36E2-2B49-B84D-0670E22AAD72}"/>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
        <p:nvSpPr>
          <p:cNvPr id="8" name="TextBox 7">
            <a:extLst>
              <a:ext uri="{FF2B5EF4-FFF2-40B4-BE49-F238E27FC236}">
                <a16:creationId xmlns:a16="http://schemas.microsoft.com/office/drawing/2014/main" id="{8F1F8D5A-860C-50C0-84C1-D1097884F396}"/>
              </a:ext>
            </a:extLst>
          </p:cNvPr>
          <p:cNvSpPr txBox="1"/>
          <p:nvPr/>
        </p:nvSpPr>
        <p:spPr>
          <a:xfrm>
            <a:off x="1097279" y="2823882"/>
            <a:ext cx="9997440" cy="286232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70C0"/>
                </a:solidFill>
                <a:hlinkClick r:id="rId2">
                  <a:extLst>
                    <a:ext uri="{A12FA001-AC4F-418D-AE19-62706E023703}">
                      <ahyp:hlinkClr xmlns:ahyp="http://schemas.microsoft.com/office/drawing/2018/hyperlinkcolor" val="tx"/>
                    </a:ext>
                  </a:extLst>
                </a:hlinkClick>
              </a:rPr>
              <a:t>https://www.freshbooks.com/hub/invoicing/reading-invoices</a:t>
            </a:r>
            <a:endParaRPr lang="en-IN" dirty="0">
              <a:solidFill>
                <a:srgbClr val="0070C0"/>
              </a:solidFill>
            </a:endParaRPr>
          </a:p>
          <a:p>
            <a:pPr marL="285750" indent="-285750">
              <a:buFont typeface="Arial" panose="020B0604020202020204" pitchFamily="34" charset="0"/>
              <a:buChar char="•"/>
            </a:pPr>
            <a:r>
              <a:rPr lang="en-US" i="1" dirty="0">
                <a:solidFill>
                  <a:srgbClr val="0070C0"/>
                </a:solidFill>
                <a:hlinkClick r:id="rId3">
                  <a:extLst>
                    <a:ext uri="{A12FA001-AC4F-418D-AE19-62706E023703}">
                      <ahyp:hlinkClr xmlns:ahyp="http://schemas.microsoft.com/office/drawing/2018/hyperlinkcolor" val="tx"/>
                    </a:ext>
                  </a:extLst>
                </a:hlinkClick>
              </a:rPr>
              <a:t>https://docs.oracle.com › CDMAA › </a:t>
            </a:r>
            <a:r>
              <a:rPr lang="en-US" i="1" dirty="0" err="1">
                <a:solidFill>
                  <a:srgbClr val="0070C0"/>
                </a:solidFill>
                <a:hlinkClick r:id="rId3">
                  <a:extLst>
                    <a:ext uri="{A12FA001-AC4F-418D-AE19-62706E023703}">
                      <ahyp:hlinkClr xmlns:ahyp="http://schemas.microsoft.com/office/drawing/2018/hyperlinkcolor" val="tx"/>
                    </a:ext>
                  </a:extLst>
                </a:hlinkClick>
              </a:rPr>
              <a:t>ba_addon</a:t>
            </a:r>
            <a:endParaRPr lang="en-US" i="1" dirty="0">
              <a:solidFill>
                <a:srgbClr val="0070C0"/>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i="1" dirty="0">
                <a:solidFill>
                  <a:srgbClr val="0070C0"/>
                </a:solidFill>
                <a:hlinkClick r:id="rId4">
                  <a:extLst>
                    <a:ext uri="{A12FA001-AC4F-418D-AE19-62706E023703}">
                      <ahyp:hlinkClr xmlns:ahyp="http://schemas.microsoft.com/office/drawing/2018/hyperlinkcolor" val="tx"/>
                    </a:ext>
                  </a:extLst>
                </a:hlinkClick>
              </a:rPr>
              <a:t>https://cleartax.in › Invoicing-Billing</a:t>
            </a:r>
            <a:endParaRPr lang="en-US" dirty="0">
              <a:solidFill>
                <a:srgbClr val="0070C0"/>
              </a:solidFill>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US" dirty="0">
              <a:solidFill>
                <a:srgbClr val="0070C0"/>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IN" dirty="0">
              <a:solidFill>
                <a:srgbClr val="0070C0"/>
              </a:solidFill>
            </a:endParaRPr>
          </a:p>
          <a:p>
            <a:pPr marL="285750" indent="-285750">
              <a:buFont typeface="Arial" panose="020B0604020202020204" pitchFamily="34" charset="0"/>
              <a:buChar char="•"/>
            </a:pPr>
            <a:endParaRPr lang="en-IN" dirty="0">
              <a:solidFill>
                <a:srgbClr val="0070C0"/>
              </a:solidFill>
            </a:endParaRPr>
          </a:p>
          <a:p>
            <a:endParaRPr lang="en-US" b="1" dirty="0">
              <a:solidFill>
                <a:srgbClr val="0070C0"/>
              </a:solidFill>
              <a:hlinkClick r:id="rId3">
                <a:extLst>
                  <a:ext uri="{A12FA001-AC4F-418D-AE19-62706E023703}">
                    <ahyp:hlinkClr xmlns:ahyp="http://schemas.microsoft.com/office/drawing/2018/hyperlinkcolor" val="tx"/>
                  </a:ext>
                </a:extLst>
              </a:hlinkClick>
            </a:endParaRPr>
          </a:p>
          <a:p>
            <a:br>
              <a:rPr lang="en-US" dirty="0">
                <a:solidFill>
                  <a:srgbClr val="EAEAEA"/>
                </a:solidFill>
                <a:hlinkClick r:id="rId4">
                  <a:extLst>
                    <a:ext uri="{A12FA001-AC4F-418D-AE19-62706E023703}">
                      <ahyp:hlinkClr xmlns:ahyp="http://schemas.microsoft.com/office/drawing/2018/hyperlinkcolor" val="tx"/>
                    </a:ext>
                  </a:extLst>
                </a:hlinkClick>
              </a:rPr>
            </a:br>
            <a:endParaRPr lang="en-US" b="1" dirty="0">
              <a:solidFill>
                <a:srgbClr val="0070C0"/>
              </a:solidFill>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IN" dirty="0">
              <a:solidFill>
                <a:srgbClr val="0070C0"/>
              </a:solidFill>
            </a:endParaRPr>
          </a:p>
        </p:txBody>
      </p:sp>
    </p:spTree>
    <p:extLst>
      <p:ext uri="{BB962C8B-B14F-4D97-AF65-F5344CB8AC3E}">
        <p14:creationId xmlns:p14="http://schemas.microsoft.com/office/powerpoint/2010/main" val="1965548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2630-2DBF-A73B-7F82-1BA7A92AA34E}"/>
              </a:ext>
            </a:extLst>
          </p:cNvPr>
          <p:cNvSpPr>
            <a:spLocks noGrp="1"/>
          </p:cNvSpPr>
          <p:nvPr>
            <p:ph type="title"/>
          </p:nvPr>
        </p:nvSpPr>
        <p:spPr>
          <a:xfrm>
            <a:off x="1856277" y="2750696"/>
            <a:ext cx="9746252" cy="1356607"/>
          </a:xfrm>
        </p:spPr>
        <p:txBody>
          <a:bodyPr>
            <a:noAutofit/>
          </a:bodyPr>
          <a:lstStyle/>
          <a:p>
            <a:r>
              <a:rPr lang="en-US" sz="11000" dirty="0">
                <a:latin typeface="Colonna MT" panose="04020805060202030203" pitchFamily="82" charset="0"/>
              </a:rPr>
              <a:t>THANK YOU</a:t>
            </a:r>
            <a:endParaRPr lang="en-IN" sz="11000" dirty="0">
              <a:latin typeface="Colonna MT" panose="04020805060202030203" pitchFamily="82" charset="0"/>
            </a:endParaRPr>
          </a:p>
        </p:txBody>
      </p:sp>
      <p:pic>
        <p:nvPicPr>
          <p:cNvPr id="8" name="Content Placeholder 7">
            <a:extLst>
              <a:ext uri="{FF2B5EF4-FFF2-40B4-BE49-F238E27FC236}">
                <a16:creationId xmlns:a16="http://schemas.microsoft.com/office/drawing/2014/main" id="{AFBB70BA-6158-63ED-D2E0-3997902B39B5}"/>
              </a:ext>
            </a:extLst>
          </p:cNvPr>
          <p:cNvPicPr>
            <a:picLocks noGrp="1" noChangeAspect="1"/>
          </p:cNvPicPr>
          <p:nvPr>
            <p:ph idx="1"/>
          </p:nvPr>
        </p:nvPicPr>
        <p:blipFill>
          <a:blip r:embed="rId2"/>
          <a:stretch>
            <a:fillRect/>
          </a:stretch>
        </p:blipFill>
        <p:spPr>
          <a:xfrm>
            <a:off x="319177" y="136525"/>
            <a:ext cx="11491823" cy="6259890"/>
          </a:xfrm>
        </p:spPr>
      </p:pic>
      <p:sp>
        <p:nvSpPr>
          <p:cNvPr id="6" name="Slide Number Placeholder 5">
            <a:extLst>
              <a:ext uri="{FF2B5EF4-FFF2-40B4-BE49-F238E27FC236}">
                <a16:creationId xmlns:a16="http://schemas.microsoft.com/office/drawing/2014/main" id="{A9A1A857-9D0C-2973-4AC7-7308AC0AE12B}"/>
              </a:ext>
            </a:extLst>
          </p:cNvPr>
          <p:cNvSpPr>
            <a:spLocks noGrp="1"/>
          </p:cNvSpPr>
          <p:nvPr>
            <p:ph type="sldNum" sz="quarter" idx="12"/>
          </p:nvPr>
        </p:nvSpPr>
        <p:spPr/>
        <p:txBody>
          <a:bodyPr/>
          <a:lstStyle/>
          <a:p>
            <a:fld id="{294A09A9-5501-47C1-A89A-A340965A2BE2}" type="slidenum">
              <a:rPr lang="en-US" smtClean="0"/>
              <a:pPr/>
              <a:t>16</a:t>
            </a:fld>
            <a:endParaRPr lang="en-US" dirty="0"/>
          </a:p>
        </p:txBody>
      </p:sp>
      <p:sp>
        <p:nvSpPr>
          <p:cNvPr id="9" name="TextBox 8">
            <a:extLst>
              <a:ext uri="{FF2B5EF4-FFF2-40B4-BE49-F238E27FC236}">
                <a16:creationId xmlns:a16="http://schemas.microsoft.com/office/drawing/2014/main" id="{1261850B-CC76-7EF8-BC1F-59BC38BD0E3E}"/>
              </a:ext>
            </a:extLst>
          </p:cNvPr>
          <p:cNvSpPr txBox="1"/>
          <p:nvPr/>
        </p:nvSpPr>
        <p:spPr>
          <a:xfrm>
            <a:off x="5637229" y="2776193"/>
            <a:ext cx="914400" cy="914400"/>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5B3C07E8-EA9A-9089-FDD6-5B986AD16B69}"/>
              </a:ext>
            </a:extLst>
          </p:cNvPr>
          <p:cNvSpPr txBox="1"/>
          <p:nvPr/>
        </p:nvSpPr>
        <p:spPr>
          <a:xfrm>
            <a:off x="1687397" y="4599920"/>
            <a:ext cx="9421323" cy="1938992"/>
          </a:xfrm>
          <a:prstGeom prst="rect">
            <a:avLst/>
          </a:prstGeom>
          <a:noFill/>
        </p:spPr>
        <p:txBody>
          <a:bodyPr wrap="square" rtlCol="0">
            <a:spAutoFit/>
          </a:bodyPr>
          <a:lstStyle/>
          <a:p>
            <a:r>
              <a:rPr lang="en-US" sz="12000" dirty="0">
                <a:solidFill>
                  <a:srgbClr val="C00000"/>
                </a:solidFill>
                <a:latin typeface="Colonna MT" panose="04020805060202030203" pitchFamily="82" charset="0"/>
              </a:rPr>
              <a:t>THANK YOU</a:t>
            </a:r>
            <a:endParaRPr lang="en-IN" sz="12000" dirty="0">
              <a:solidFill>
                <a:srgbClr val="C00000"/>
              </a:solidFill>
              <a:latin typeface="Colonna MT" panose="04020805060202030203" pitchFamily="82" charset="0"/>
            </a:endParaRPr>
          </a:p>
        </p:txBody>
      </p:sp>
    </p:spTree>
    <p:extLst>
      <p:ext uri="{BB962C8B-B14F-4D97-AF65-F5344CB8AC3E}">
        <p14:creationId xmlns:p14="http://schemas.microsoft.com/office/powerpoint/2010/main" val="15088209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60A718-7E5A-4370-AFB2-C0EBC1706640}"/>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
        <p:nvSpPr>
          <p:cNvPr id="9" name="Title 8">
            <a:extLst>
              <a:ext uri="{FF2B5EF4-FFF2-40B4-BE49-F238E27FC236}">
                <a16:creationId xmlns:a16="http://schemas.microsoft.com/office/drawing/2014/main" id="{6B41DF96-53A6-4915-5E88-DFC23935B5B1}"/>
              </a:ext>
            </a:extLst>
          </p:cNvPr>
          <p:cNvSpPr>
            <a:spLocks noGrp="1"/>
          </p:cNvSpPr>
          <p:nvPr>
            <p:ph type="title"/>
          </p:nvPr>
        </p:nvSpPr>
        <p:spPr/>
        <p:txBody>
          <a:bodyPr/>
          <a:lstStyle/>
          <a:p>
            <a:r>
              <a:rPr lang="en-US" dirty="0"/>
              <a:t>DONE BY</a:t>
            </a:r>
            <a:endParaRPr lang="en-IN" dirty="0"/>
          </a:p>
        </p:txBody>
      </p:sp>
      <p:sp>
        <p:nvSpPr>
          <p:cNvPr id="10" name="TextBox 9">
            <a:extLst>
              <a:ext uri="{FF2B5EF4-FFF2-40B4-BE49-F238E27FC236}">
                <a16:creationId xmlns:a16="http://schemas.microsoft.com/office/drawing/2014/main" id="{FCC124B1-47F9-9E84-B9C4-A0A7B6E9CCA6}"/>
              </a:ext>
            </a:extLst>
          </p:cNvPr>
          <p:cNvSpPr txBox="1"/>
          <p:nvPr/>
        </p:nvSpPr>
        <p:spPr>
          <a:xfrm>
            <a:off x="5248835" y="3506137"/>
            <a:ext cx="6562165" cy="1754326"/>
          </a:xfrm>
          <a:prstGeom prst="rect">
            <a:avLst/>
          </a:prstGeom>
          <a:noFill/>
        </p:spPr>
        <p:txBody>
          <a:bodyPr wrap="square" rtlCol="0">
            <a:spAutoFit/>
          </a:bodyPr>
          <a:lstStyle/>
          <a:p>
            <a:r>
              <a:rPr lang="en-US" dirty="0"/>
              <a:t>S.MOHAN KUMAR</a:t>
            </a:r>
          </a:p>
          <a:p>
            <a:r>
              <a:rPr lang="en-US" dirty="0"/>
              <a:t>CSE(AIML)</a:t>
            </a:r>
          </a:p>
          <a:p>
            <a:r>
              <a:rPr lang="en-US" dirty="0"/>
              <a:t>B.TECH (SECOND YEAR)</a:t>
            </a:r>
          </a:p>
          <a:p>
            <a:r>
              <a:rPr lang="en-US" dirty="0"/>
              <a:t>KALASALINGAM UNIVERSITY</a:t>
            </a:r>
          </a:p>
          <a:p>
            <a:r>
              <a:rPr lang="en-US" dirty="0"/>
              <a:t>Mail </a:t>
            </a:r>
            <a:r>
              <a:rPr lang="en-US" dirty="0" err="1"/>
              <a:t>id:sampatiraomohankumar@gmail.com</a:t>
            </a:r>
            <a:endParaRPr lang="en-US" dirty="0"/>
          </a:p>
          <a:p>
            <a:endParaRPr lang="en-IN" dirty="0"/>
          </a:p>
        </p:txBody>
      </p:sp>
      <p:pic>
        <p:nvPicPr>
          <p:cNvPr id="12" name="Picture 11">
            <a:extLst>
              <a:ext uri="{FF2B5EF4-FFF2-40B4-BE49-F238E27FC236}">
                <a16:creationId xmlns:a16="http://schemas.microsoft.com/office/drawing/2014/main" id="{BCF7B9BC-894C-3B84-A98E-66650A2DB8F3}"/>
              </a:ext>
            </a:extLst>
          </p:cNvPr>
          <p:cNvPicPr>
            <a:picLocks noChangeAspect="1"/>
          </p:cNvPicPr>
          <p:nvPr/>
        </p:nvPicPr>
        <p:blipFill>
          <a:blip r:embed="rId2"/>
          <a:stretch>
            <a:fillRect/>
          </a:stretch>
        </p:blipFill>
        <p:spPr>
          <a:xfrm>
            <a:off x="2856703" y="2686448"/>
            <a:ext cx="1840111" cy="2315858"/>
          </a:xfrm>
          <a:prstGeom prst="rect">
            <a:avLst/>
          </a:prstGeom>
        </p:spPr>
      </p:pic>
    </p:spTree>
    <p:extLst>
      <p:ext uri="{BB962C8B-B14F-4D97-AF65-F5344CB8AC3E}">
        <p14:creationId xmlns:p14="http://schemas.microsoft.com/office/powerpoint/2010/main" val="3645578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73977" y="265556"/>
            <a:ext cx="5674732" cy="1356607"/>
          </a:xfrm>
        </p:spPr>
        <p:txBody>
          <a:bodyPr>
            <a:normAutofit fontScale="90000"/>
          </a:bodyPr>
          <a:lstStyle/>
          <a:p>
            <a:r>
              <a:rPr lang="en-US" dirty="0"/>
              <a:t>Table of 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381000" y="1319134"/>
            <a:ext cx="4205990" cy="2833142"/>
          </a:xfrm>
        </p:spPr>
        <p:txBody>
          <a:bodyPr vert="horz" lIns="91440" tIns="45720" rIns="91440" bIns="45720" rtlCol="0" anchor="t">
            <a:noAutofit/>
          </a:bodyPr>
          <a:lstStyle/>
          <a:p>
            <a:pPr marL="342900" lvl="0" indent="-342900">
              <a:lnSpc>
                <a:spcPct val="107000"/>
              </a:lnSpc>
              <a:buFont typeface="Wingdings" panose="05000000000000000000" pitchFamily="2" charset="2"/>
              <a:buChar char=""/>
            </a:pPr>
            <a:r>
              <a:rPr lang="en-IN" sz="1800" b="1" dirty="0">
                <a:solidFill>
                  <a:srgbClr val="C00000"/>
                </a:solidFill>
                <a:effectLst/>
                <a:latin typeface="Bahnschrift Light" panose="020B0502040204020203" pitchFamily="34" charset="0"/>
                <a:ea typeface="Calibri" panose="020F0502020204030204" pitchFamily="34" charset="0"/>
                <a:cs typeface="Times New Roman" panose="02020603050405020304" pitchFamily="18" charset="0"/>
              </a:rPr>
              <a:t>Objective of our Project</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solidFill>
                  <a:srgbClr val="C00000"/>
                </a:solidFill>
                <a:effectLst/>
                <a:latin typeface="Bahnschrift Light" panose="020B0502040204020203" pitchFamily="34" charset="0"/>
                <a:ea typeface="Calibri" panose="020F0502020204030204" pitchFamily="34" charset="0"/>
                <a:cs typeface="Times New Roman" panose="02020603050405020304" pitchFamily="18" charset="0"/>
              </a:rPr>
              <a:t>Abstract</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solidFill>
                  <a:srgbClr val="C00000"/>
                </a:solidFill>
                <a:effectLst/>
                <a:latin typeface="Bahnschrift Light" panose="020B0502040204020203" pitchFamily="34" charset="0"/>
                <a:ea typeface="Calibri" panose="020F0502020204030204" pitchFamily="34" charset="0"/>
                <a:cs typeface="Times New Roman" panose="02020603050405020304" pitchFamily="18" charset="0"/>
              </a:rPr>
              <a:t>Introduction</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solidFill>
                  <a:srgbClr val="C00000"/>
                </a:solidFill>
                <a:effectLst/>
                <a:latin typeface="Bahnschrift Light" panose="020B0502040204020203" pitchFamily="34" charset="0"/>
                <a:ea typeface="Calibri" panose="020F0502020204030204" pitchFamily="34" charset="0"/>
                <a:cs typeface="Times New Roman" panose="02020603050405020304" pitchFamily="18" charset="0"/>
              </a:rPr>
              <a:t>Existing System</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solidFill>
                  <a:srgbClr val="C00000"/>
                </a:solidFill>
                <a:effectLst/>
                <a:latin typeface="Bahnschrift Light" panose="020B0502040204020203" pitchFamily="34" charset="0"/>
                <a:ea typeface="Calibri" panose="020F0502020204030204" pitchFamily="34" charset="0"/>
                <a:cs typeface="Times New Roman" panose="02020603050405020304" pitchFamily="18" charset="0"/>
              </a:rPr>
              <a:t>Proposed System</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solidFill>
                  <a:srgbClr val="C00000"/>
                </a:solidFill>
                <a:effectLst/>
                <a:latin typeface="Bahnschrift Light" panose="020B0502040204020203" pitchFamily="34" charset="0"/>
                <a:ea typeface="Calibri" panose="020F0502020204030204" pitchFamily="34" charset="0"/>
                <a:cs typeface="Times New Roman" panose="02020603050405020304" pitchFamily="18" charset="0"/>
              </a:rPr>
              <a:t>Advantages</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solidFill>
                  <a:srgbClr val="C00000"/>
                </a:solidFill>
                <a:effectLst/>
                <a:latin typeface="Bahnschrift Light" panose="020B0502040204020203" pitchFamily="34" charset="0"/>
                <a:ea typeface="Calibri" panose="020F0502020204030204" pitchFamily="34" charset="0"/>
                <a:cs typeface="Times New Roman" panose="02020603050405020304" pitchFamily="18" charset="0"/>
              </a:rPr>
              <a:t>Output</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b="1" dirty="0">
                <a:solidFill>
                  <a:srgbClr val="C00000"/>
                </a:solidFill>
                <a:effectLst/>
                <a:latin typeface="Bahnschrift Light" panose="020B0502040204020203" pitchFamily="34" charset="0"/>
                <a:ea typeface="Calibri" panose="020F0502020204030204" pitchFamily="34" charset="0"/>
                <a:cs typeface="Times New Roman" panose="02020603050405020304" pitchFamily="18" charset="0"/>
              </a:rPr>
              <a:t>Conclusion</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solidFill>
                <a:srgbClr val="C00000"/>
              </a:solidFill>
            </a:endParaRPr>
          </a:p>
        </p:txBody>
      </p:sp>
      <p:sp>
        <p:nvSpPr>
          <p:cNvPr id="6" name="Slide Number Placeholder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a:lstStyle/>
          <a:p>
            <a:fld id="{294A09A9-5501-47C1-A89A-A340965A2BE2}" type="slidenum">
              <a:rPr lang="en-US" smtClean="0"/>
              <a:pPr/>
              <a:t>3</a:t>
            </a:fld>
            <a:endParaRPr lang="en-US" dirty="0"/>
          </a:p>
        </p:txBody>
      </p:sp>
      <p:pic>
        <p:nvPicPr>
          <p:cNvPr id="21" name="Picture Placeholder 20">
            <a:extLst>
              <a:ext uri="{FF2B5EF4-FFF2-40B4-BE49-F238E27FC236}">
                <a16:creationId xmlns:a16="http://schemas.microsoft.com/office/drawing/2014/main" id="{7AEFFEC4-F70E-1D05-594E-4603BE78DFE6}"/>
              </a:ext>
            </a:extLst>
          </p:cNvPr>
          <p:cNvPicPr>
            <a:picLocks noGrp="1" noChangeAspect="1"/>
          </p:cNvPicPr>
          <p:nvPr>
            <p:ph type="pic" sz="quarter" idx="10"/>
          </p:nvPr>
        </p:nvPicPr>
        <p:blipFill>
          <a:blip r:embed="rId2"/>
          <a:srcRect l="1296" r="1296"/>
          <a:stretch>
            <a:fillRect/>
          </a:stretch>
        </p:blipFill>
        <p:spPr>
          <a:xfrm>
            <a:off x="5511800" y="0"/>
            <a:ext cx="6680200" cy="6858000"/>
          </a:xfrm>
        </p:spPr>
      </p:pic>
    </p:spTree>
    <p:extLst>
      <p:ext uri="{BB962C8B-B14F-4D97-AF65-F5344CB8AC3E}">
        <p14:creationId xmlns:p14="http://schemas.microsoft.com/office/powerpoint/2010/main" val="13256085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63079-90F3-8CF3-FF31-4EFB536AF3B2}"/>
              </a:ext>
            </a:extLst>
          </p:cNvPr>
          <p:cNvSpPr>
            <a:spLocks noGrp="1"/>
          </p:cNvSpPr>
          <p:nvPr>
            <p:ph type="title"/>
          </p:nvPr>
        </p:nvSpPr>
        <p:spPr>
          <a:xfrm>
            <a:off x="838211" y="876926"/>
            <a:ext cx="9875097" cy="1356607"/>
          </a:xfrm>
        </p:spPr>
        <p:txBody>
          <a:bodyPr>
            <a:normAutofit fontScale="90000"/>
          </a:bodyPr>
          <a:lstStyle/>
          <a:p>
            <a:r>
              <a:rPr lang="en-IN" sz="6000" dirty="0"/>
              <a:t>OBJECTIVE OF OUR PROJECT</a:t>
            </a:r>
            <a:endParaRPr lang="en-IN" dirty="0"/>
          </a:p>
        </p:txBody>
      </p:sp>
      <p:sp>
        <p:nvSpPr>
          <p:cNvPr id="4" name="Content Placeholder 3">
            <a:extLst>
              <a:ext uri="{FF2B5EF4-FFF2-40B4-BE49-F238E27FC236}">
                <a16:creationId xmlns:a16="http://schemas.microsoft.com/office/drawing/2014/main" id="{3A977E85-ACAB-1B05-10CD-C85485552EE6}"/>
              </a:ext>
            </a:extLst>
          </p:cNvPr>
          <p:cNvSpPr>
            <a:spLocks noGrp="1"/>
          </p:cNvSpPr>
          <p:nvPr>
            <p:ph idx="1"/>
          </p:nvPr>
        </p:nvSpPr>
        <p:spPr>
          <a:xfrm>
            <a:off x="838209" y="2233533"/>
            <a:ext cx="9875097" cy="3019785"/>
          </a:xfrm>
        </p:spPr>
        <p:txBody>
          <a:bodyPr>
            <a:normAutofit fontScale="92500" lnSpcReduction="10000"/>
          </a:bodyPr>
          <a:lstStyle/>
          <a:p>
            <a:pPr marL="457200">
              <a:lnSpc>
                <a:spcPct val="107000"/>
              </a:lnSpc>
            </a:pPr>
            <a:endParaRPr lang="en-IN" sz="2400" dirty="0">
              <a:effectLst/>
              <a:latin typeface="Bell MT" panose="02020503060305020303" pitchFamily="18" charset="0"/>
              <a:ea typeface="Calibri" panose="020F0502020204030204" pitchFamily="34" charset="0"/>
              <a:cs typeface="Arial" panose="020B0604020202020204" pitchFamily="34" charset="0"/>
            </a:endParaRPr>
          </a:p>
          <a:p>
            <a:pPr marL="457200">
              <a:lnSpc>
                <a:spcPct val="107000"/>
              </a:lnSpc>
            </a:pPr>
            <a:r>
              <a:rPr lang="en-IN" sz="2400" dirty="0">
                <a:effectLst/>
                <a:latin typeface="Bell MT" panose="02020503060305020303" pitchFamily="18" charset="0"/>
                <a:ea typeface="Calibri" panose="020F0502020204030204" pitchFamily="34" charset="0"/>
                <a:cs typeface="Arial" panose="020B0604020202020204" pitchFamily="34" charset="0"/>
              </a:rPr>
              <a:t>The main objective of our Project is to print the bill of the purchased items by the customers.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2400" dirty="0">
                <a:effectLst/>
                <a:latin typeface="Bell MT" panose="02020503060305020303" pitchFamily="18" charset="0"/>
                <a:ea typeface="Calibri" panose="020F0502020204030204" pitchFamily="34" charset="0"/>
                <a:cs typeface="Arial" panose="020B0604020202020204" pitchFamily="34" charset="0"/>
              </a:rPr>
              <a:t>The project is based on the concept of calculating the total bill of the and generating invoice of the customer.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400" dirty="0">
                <a:effectLst/>
                <a:latin typeface="Bell MT" panose="02020503060305020303" pitchFamily="18" charset="0"/>
                <a:ea typeface="Calibri" panose="020F0502020204030204" pitchFamily="34" charset="0"/>
                <a:cs typeface="Arial" panose="020B0604020202020204" pitchFamily="34" charset="0"/>
              </a:rPr>
              <a:t>This billing system manage item name, quantity, price and total amount of the customer. </a:t>
            </a:r>
          </a:p>
          <a:p>
            <a:endParaRPr lang="en-IN" dirty="0"/>
          </a:p>
        </p:txBody>
      </p:sp>
      <p:sp>
        <p:nvSpPr>
          <p:cNvPr id="5" name="Footer Placeholder 4">
            <a:extLst>
              <a:ext uri="{FF2B5EF4-FFF2-40B4-BE49-F238E27FC236}">
                <a16:creationId xmlns:a16="http://schemas.microsoft.com/office/drawing/2014/main" id="{78B9F95E-472F-35BB-F533-5D932E35C6C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CCF69C0-968D-8DCA-AD6F-1D6655B88E8C}"/>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7" name="Date Placeholder 6">
            <a:extLst>
              <a:ext uri="{FF2B5EF4-FFF2-40B4-BE49-F238E27FC236}">
                <a16:creationId xmlns:a16="http://schemas.microsoft.com/office/drawing/2014/main" id="{A01B553A-D47F-89F2-94EF-C68D1FFC0AB7}"/>
              </a:ext>
            </a:extLst>
          </p:cNvPr>
          <p:cNvSpPr>
            <a:spLocks noGrp="1"/>
          </p:cNvSpPr>
          <p:nvPr>
            <p:ph type="dt" sz="half" idx="2"/>
          </p:nvPr>
        </p:nvSpPr>
        <p:spPr/>
        <p:txBody>
          <a:bodyPr/>
          <a:lstStyle/>
          <a:p>
            <a:r>
              <a:rPr lang="en-US"/>
              <a:t>20XX</a:t>
            </a:r>
            <a:endParaRPr lang="en-US" dirty="0"/>
          </a:p>
        </p:txBody>
      </p:sp>
    </p:spTree>
    <p:extLst>
      <p:ext uri="{BB962C8B-B14F-4D97-AF65-F5344CB8AC3E}">
        <p14:creationId xmlns:p14="http://schemas.microsoft.com/office/powerpoint/2010/main" val="709328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534EF86-C3C1-F687-6239-F41E40A6FD21}"/>
              </a:ext>
            </a:extLst>
          </p:cNvPr>
          <p:cNvPicPr>
            <a:picLocks noGrp="1" noChangeAspect="1"/>
          </p:cNvPicPr>
          <p:nvPr>
            <p:ph type="pic" sz="quarter" idx="10"/>
          </p:nvPr>
        </p:nvPicPr>
        <p:blipFill>
          <a:blip r:embed="rId2"/>
          <a:srcRect t="249" b="249"/>
          <a:stretch>
            <a:fillRect/>
          </a:stretch>
        </p:blipFill>
        <p:spPr>
          <a:xfrm>
            <a:off x="130175" y="115888"/>
            <a:ext cx="4870282" cy="5499908"/>
          </a:xfrm>
        </p:spPr>
      </p:pic>
      <p:sp>
        <p:nvSpPr>
          <p:cNvPr id="4" name="Content Placeholder 3">
            <a:extLst>
              <a:ext uri="{FF2B5EF4-FFF2-40B4-BE49-F238E27FC236}">
                <a16:creationId xmlns:a16="http://schemas.microsoft.com/office/drawing/2014/main" id="{8D78C052-5EB3-AF38-A546-337FD018921C}"/>
              </a:ext>
            </a:extLst>
          </p:cNvPr>
          <p:cNvSpPr>
            <a:spLocks noGrp="1"/>
          </p:cNvSpPr>
          <p:nvPr>
            <p:ph idx="1"/>
          </p:nvPr>
        </p:nvSpPr>
        <p:spPr>
          <a:xfrm>
            <a:off x="5091682" y="136525"/>
            <a:ext cx="6970143" cy="5849459"/>
          </a:xfrm>
        </p:spPr>
        <p:txBody>
          <a:bodyPr>
            <a:normAutofit/>
          </a:bodyPr>
          <a:lstStyle/>
          <a:p>
            <a:pPr indent="457200" algn="just">
              <a:lnSpc>
                <a:spcPct val="150000"/>
              </a:lnSpc>
              <a:spcAft>
                <a:spcPts val="800"/>
              </a:spcAft>
            </a:pPr>
            <a:r>
              <a:rPr lang="en-IN" sz="3600" b="1"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ABSTRACT:</a:t>
            </a:r>
            <a:endParaRPr lang="en-IN" sz="3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en-IN" sz="1800" b="1" dirty="0">
                <a:effectLst/>
                <a:latin typeface="Bell MT" panose="02020503060305020303" pitchFamily="18" charset="0"/>
                <a:ea typeface="Calibri" panose="020F0502020204030204" pitchFamily="34" charset="0"/>
                <a:cs typeface="Times New Roman" panose="02020603050405020304" pitchFamily="18" charset="0"/>
              </a:rPr>
              <a:t> </a:t>
            </a:r>
            <a:r>
              <a:rPr lang="en-IN" sz="18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Invoice System is a Web Application which makes the business work easy. The Invoice system is an excellent way to record details of the Customer in an easy and efficient manner. This system replaces the current system where customer details and product details are written manually with a pen and is given to the customer in the form of a Receipt.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
        <p:nvSpPr>
          <p:cNvPr id="6" name="Slide Number Placeholder 5">
            <a:extLst>
              <a:ext uri="{FF2B5EF4-FFF2-40B4-BE49-F238E27FC236}">
                <a16:creationId xmlns:a16="http://schemas.microsoft.com/office/drawing/2014/main" id="{ACBD0CD1-5EFB-8AA3-4CB6-FA185C79643A}"/>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500336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FF61B0-DB44-955B-C984-4A7AC065D6D0}"/>
              </a:ext>
            </a:extLst>
          </p:cNvPr>
          <p:cNvSpPr>
            <a:spLocks noGrp="1"/>
          </p:cNvSpPr>
          <p:nvPr>
            <p:ph type="body" sz="quarter" idx="10"/>
          </p:nvPr>
        </p:nvSpPr>
        <p:spPr>
          <a:xfrm>
            <a:off x="251604" y="243037"/>
            <a:ext cx="11688792" cy="6314536"/>
          </a:xfrm>
        </p:spPr>
        <p:txBody>
          <a:bodyPr/>
          <a:lstStyle/>
          <a:p>
            <a:r>
              <a:rPr lang="en-IN" dirty="0"/>
              <a:t>INTRODUCTION</a:t>
            </a:r>
          </a:p>
        </p:txBody>
      </p:sp>
      <p:sp>
        <p:nvSpPr>
          <p:cNvPr id="4" name="Title 3">
            <a:extLst>
              <a:ext uri="{FF2B5EF4-FFF2-40B4-BE49-F238E27FC236}">
                <a16:creationId xmlns:a16="http://schemas.microsoft.com/office/drawing/2014/main" id="{4F547876-AB1D-C5F8-83F7-044B90BFD2A7}"/>
              </a:ext>
            </a:extLst>
          </p:cNvPr>
          <p:cNvSpPr>
            <a:spLocks noGrp="1"/>
          </p:cNvSpPr>
          <p:nvPr>
            <p:ph type="title"/>
          </p:nvPr>
        </p:nvSpPr>
        <p:spPr>
          <a:xfrm>
            <a:off x="957532" y="1850365"/>
            <a:ext cx="10360325" cy="4370778"/>
          </a:xfrm>
        </p:spPr>
        <p:txBody>
          <a:bodyPr/>
          <a:lstStyle/>
          <a:p>
            <a:pPr indent="457200">
              <a:lnSpc>
                <a:spcPct val="1500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 online Billing application is providing with efficient GUI to the user and can be installed in other systems easily. A billing System includes procedures and processes that help to create bills and invoices for customers. Nowadays , billing systems include software that allows transmitting bills and invoices to the customers offline and online.</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sz="2400" dirty="0"/>
          </a:p>
        </p:txBody>
      </p:sp>
      <p:sp>
        <p:nvSpPr>
          <p:cNvPr id="5" name="Date Placeholder 4">
            <a:extLst>
              <a:ext uri="{FF2B5EF4-FFF2-40B4-BE49-F238E27FC236}">
                <a16:creationId xmlns:a16="http://schemas.microsoft.com/office/drawing/2014/main" id="{8CA32451-91FA-860D-5F53-25D5D0F959D2}"/>
              </a:ext>
            </a:extLst>
          </p:cNvPr>
          <p:cNvSpPr>
            <a:spLocks noGrp="1"/>
          </p:cNvSpPr>
          <p:nvPr>
            <p:ph type="dt" sz="half" idx="12"/>
          </p:nvPr>
        </p:nvSpPr>
        <p:spPr>
          <a:xfrm>
            <a:off x="381000" y="649578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AB63440E-2CC1-E716-3A03-EA3DC580BF5A}"/>
              </a:ext>
            </a:extLst>
          </p:cNvPr>
          <p:cNvSpPr>
            <a:spLocks noGrp="1"/>
          </p:cNvSpPr>
          <p:nvPr>
            <p:ph type="ftr" sz="quarter" idx="13"/>
          </p:nvPr>
        </p:nvSpPr>
        <p:spPr>
          <a:xfrm>
            <a:off x="4133491" y="6557573"/>
            <a:ext cx="4114800" cy="365125"/>
          </a:xfrm>
        </p:spPr>
        <p:txBody>
          <a:bodyPr/>
          <a:lstStyle/>
          <a:p>
            <a:r>
              <a:rPr lang="en-US" dirty="0"/>
              <a:t>Presentation </a:t>
            </a:r>
            <a:r>
              <a:rPr lang="en-US" dirty="0" err="1"/>
              <a:t>titl</a:t>
            </a:r>
            <a:endParaRPr lang="en-US" dirty="0"/>
          </a:p>
        </p:txBody>
      </p:sp>
      <p:sp>
        <p:nvSpPr>
          <p:cNvPr id="7" name="Slide Number Placeholder 6">
            <a:extLst>
              <a:ext uri="{FF2B5EF4-FFF2-40B4-BE49-F238E27FC236}">
                <a16:creationId xmlns:a16="http://schemas.microsoft.com/office/drawing/2014/main" id="{25F8FD8B-A6B7-FFDF-5A74-2DBA7D49D339}"/>
              </a:ext>
            </a:extLst>
          </p:cNvPr>
          <p:cNvSpPr>
            <a:spLocks noGrp="1"/>
          </p:cNvSpPr>
          <p:nvPr>
            <p:ph type="sldNum" sz="quarter" idx="14"/>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4018497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5AED5-EFD2-397F-B68B-794726911687}"/>
              </a:ext>
            </a:extLst>
          </p:cNvPr>
          <p:cNvSpPr>
            <a:spLocks noGrp="1"/>
          </p:cNvSpPr>
          <p:nvPr>
            <p:ph type="title"/>
          </p:nvPr>
        </p:nvSpPr>
        <p:spPr/>
        <p:txBody>
          <a:bodyPr/>
          <a:lstStyle/>
          <a:p>
            <a:r>
              <a:rPr lang="en-IN" dirty="0"/>
              <a:t>ABOUT OUR PROJECT</a:t>
            </a:r>
          </a:p>
        </p:txBody>
      </p:sp>
      <p:sp>
        <p:nvSpPr>
          <p:cNvPr id="3" name="Content Placeholder 2">
            <a:extLst>
              <a:ext uri="{FF2B5EF4-FFF2-40B4-BE49-F238E27FC236}">
                <a16:creationId xmlns:a16="http://schemas.microsoft.com/office/drawing/2014/main" id="{5E343620-EE88-B642-9ED6-F856ADE078FF}"/>
              </a:ext>
            </a:extLst>
          </p:cNvPr>
          <p:cNvSpPr>
            <a:spLocks noGrp="1"/>
          </p:cNvSpPr>
          <p:nvPr>
            <p:ph idx="1"/>
          </p:nvPr>
        </p:nvSpPr>
        <p:spPr/>
        <p:txBody>
          <a:bodyPr>
            <a:normAutofit/>
          </a:bodyPr>
          <a:lstStyle/>
          <a:p>
            <a:r>
              <a:rPr lang="en-IN" dirty="0">
                <a:solidFill>
                  <a:srgbClr val="C00000"/>
                </a:solidFill>
                <a:effectLst/>
                <a:latin typeface="Times New Roman" panose="02020603050405020304" pitchFamily="18" charset="0"/>
                <a:ea typeface="Times New Roman" panose="02020603050405020304" pitchFamily="18" charset="0"/>
              </a:rPr>
              <a:t>This invoice and Billing System in java project is developed using </a:t>
            </a:r>
            <a:r>
              <a:rPr lang="en-IN" dirty="0" err="1">
                <a:solidFill>
                  <a:srgbClr val="C00000"/>
                </a:solidFill>
                <a:effectLst/>
                <a:latin typeface="Times New Roman" panose="02020603050405020304" pitchFamily="18" charset="0"/>
                <a:ea typeface="Times New Roman" panose="02020603050405020304" pitchFamily="18" charset="0"/>
              </a:rPr>
              <a:t>Netbeans</a:t>
            </a:r>
            <a:r>
              <a:rPr lang="en-IN" dirty="0">
                <a:solidFill>
                  <a:srgbClr val="C00000"/>
                </a:solidFill>
                <a:effectLst/>
                <a:latin typeface="Times New Roman" panose="02020603050405020304" pitchFamily="18" charset="0"/>
                <a:ea typeface="Times New Roman" panose="02020603050405020304" pitchFamily="18" charset="0"/>
              </a:rPr>
              <a:t> IDE. The Project is based on the concept of calculating the total bill of the and generating the invoice of the customer. Talking about the project, it contains less but important features. A user can select any category, CRUD items before calculating the bill.</a:t>
            </a:r>
            <a:r>
              <a:rPr lang="en-IN" dirty="0">
                <a:solidFill>
                  <a:srgbClr val="C00000"/>
                </a:solidFill>
                <a:effectLst/>
                <a:highlight>
                  <a:srgbClr val="FFFFFF"/>
                </a:highlight>
                <a:latin typeface="Times New Roman" panose="02020603050405020304" pitchFamily="18" charset="0"/>
                <a:ea typeface="Times New Roman" panose="02020603050405020304" pitchFamily="18" charset="0"/>
              </a:rPr>
              <a:t> . With the help of E-Billing System, the customer details are recorded in a Computer and the Computer generates an Invoice which contains the Products which Customer has bought and the Invoice includes everything like when the purchase is made, what products are bought, Billed amount etc. This e-Billing system is easy to use and doesn’t require huge amount of money to Maintain. In to manage billings, he/she has to select a category item name, quantity, item price.</a:t>
            </a:r>
            <a:r>
              <a:rPr lang="en-IN"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dirty="0">
                <a:solidFill>
                  <a:srgbClr val="C00000"/>
                </a:solidFill>
                <a:effectLst/>
                <a:latin typeface="Times New Roman" panose="02020603050405020304" pitchFamily="18" charset="0"/>
                <a:ea typeface="Times New Roman" panose="02020603050405020304" pitchFamily="18" charset="0"/>
              </a:rPr>
              <a:t>Design of this is so simple that the user won’t find difficulties while working on it. This project is easy to operate and understood by the users. To run this project you must have installed </a:t>
            </a:r>
            <a:r>
              <a:rPr lang="en-IN" dirty="0" err="1">
                <a:solidFill>
                  <a:srgbClr val="C00000"/>
                </a:solidFill>
                <a:effectLst/>
                <a:latin typeface="Times New Roman" panose="02020603050405020304" pitchFamily="18" charset="0"/>
                <a:ea typeface="Times New Roman" panose="02020603050405020304" pitchFamily="18" charset="0"/>
              </a:rPr>
              <a:t>Netbeans</a:t>
            </a:r>
            <a:r>
              <a:rPr lang="en-IN" dirty="0">
                <a:solidFill>
                  <a:srgbClr val="C00000"/>
                </a:solidFill>
                <a:effectLst/>
                <a:latin typeface="Times New Roman" panose="02020603050405020304" pitchFamily="18" charset="0"/>
                <a:ea typeface="Times New Roman" panose="02020603050405020304" pitchFamily="18" charset="0"/>
              </a:rPr>
              <a:t> IDE on your PC.</a:t>
            </a:r>
            <a:endParaRPr lang="en-IN" dirty="0">
              <a:solidFill>
                <a:srgbClr val="C00000"/>
              </a:solidFill>
            </a:endParaRPr>
          </a:p>
        </p:txBody>
      </p:sp>
      <p:sp>
        <p:nvSpPr>
          <p:cNvPr id="6" name="Slide Number Placeholder 5">
            <a:extLst>
              <a:ext uri="{FF2B5EF4-FFF2-40B4-BE49-F238E27FC236}">
                <a16:creationId xmlns:a16="http://schemas.microsoft.com/office/drawing/2014/main" id="{EFDE019A-1858-7C2E-0812-6DE615BCDF74}"/>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593584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close up of wood">
            <a:extLst>
              <a:ext uri="{FF2B5EF4-FFF2-40B4-BE49-F238E27FC236}">
                <a16:creationId xmlns:a16="http://schemas.microsoft.com/office/drawing/2014/main" id="{4195D7DE-DD89-4108-8CED-30AFBD4D1948}"/>
              </a:ext>
            </a:extLst>
          </p:cNvPr>
          <p:cNvPicPr>
            <a:picLocks noGrp="1" noChangeAspect="1"/>
          </p:cNvPicPr>
          <p:nvPr>
            <p:ph type="pic" sz="quarter" idx="22"/>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1" y="8442"/>
            <a:ext cx="12192000" cy="1662113"/>
          </a:xfrm>
        </p:spPr>
      </p:pic>
      <p:sp>
        <p:nvSpPr>
          <p:cNvPr id="71" name="Title 70">
            <a:extLst>
              <a:ext uri="{FF2B5EF4-FFF2-40B4-BE49-F238E27FC236}">
                <a16:creationId xmlns:a16="http://schemas.microsoft.com/office/drawing/2014/main" id="{E0FEE499-AB74-47F2-A52F-76A79317EC9E}"/>
              </a:ext>
            </a:extLst>
          </p:cNvPr>
          <p:cNvSpPr>
            <a:spLocks noGrp="1"/>
          </p:cNvSpPr>
          <p:nvPr>
            <p:ph type="title"/>
          </p:nvPr>
        </p:nvSpPr>
        <p:spPr>
          <a:xfrm>
            <a:off x="1002388" y="547891"/>
            <a:ext cx="9997440" cy="1662113"/>
          </a:xfrm>
        </p:spPr>
        <p:txBody>
          <a:bodyPr>
            <a:normAutofit fontScale="90000"/>
          </a:bodyPr>
          <a:lstStyle/>
          <a:p>
            <a:r>
              <a:rPr lang="en-US" dirty="0"/>
              <a:t>PROJECT IMPLEMENTATION</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839788" y="2449822"/>
            <a:ext cx="4812867" cy="636261"/>
          </a:xfrm>
        </p:spPr>
        <p:txBody>
          <a:bodyPr/>
          <a:lstStyle/>
          <a:p>
            <a:r>
              <a:rPr lang="en-US" dirty="0"/>
              <a:t>EXISTING SYSTEM</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839788" y="3152953"/>
            <a:ext cx="4422325" cy="3437627"/>
          </a:xfrm>
        </p:spPr>
        <p:txBody>
          <a:bodyPr vert="horz" lIns="91440" tIns="45720" rIns="91440" bIns="45720" rtlCol="0" anchor="t">
            <a:normAutofit/>
          </a:bodyPr>
          <a:lstStyle/>
          <a:p>
            <a:r>
              <a:rPr lang="en-IN" sz="18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client uses a Receipt Book to record details of the customer and takes the details of the items bought and Fills it manually using a pen. This is an old Technique and isn’t preferable these days. Moreover the records cannot be saved for future and if owner needs to search for Previous Records it takes much time to search for all records and Increases burden. Hence to solve all these problems, the e-Billing and Invoice System is Preferable to 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216563" y="2449822"/>
            <a:ext cx="5294154" cy="636261"/>
          </a:xfrm>
        </p:spPr>
        <p:txBody>
          <a:bodyPr/>
          <a:lstStyle/>
          <a:p>
            <a:r>
              <a:rPr lang="en-US" dirty="0"/>
              <a:t>PROPOSED SYSTEM</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216563" y="3152954"/>
            <a:ext cx="5006403" cy="3437626"/>
          </a:xfrm>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Invoice System is easy to use and Maintain. Client enters all the details that are needed for the customer in the Software and an Invoice is generated containing all the Details of the Purchase. All the records are stored in a Database. This System records all the details like Item name, Quantity, Item Price, Total Amount Paid etc. Hence this system is an excellent way to record Customer Purchase Details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p>
        </p:txBody>
      </p:sp>
      <p:sp>
        <p:nvSpPr>
          <p:cNvPr id="8" name="Slide Number Placeholder 7">
            <a:extLst>
              <a:ext uri="{FF2B5EF4-FFF2-40B4-BE49-F238E27FC236}">
                <a16:creationId xmlns:a16="http://schemas.microsoft.com/office/drawing/2014/main" id="{FDF02649-7B74-4CBD-BC77-4B93192B743A}"/>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05401-27B4-2144-3710-6377A247F34F}"/>
              </a:ext>
            </a:extLst>
          </p:cNvPr>
          <p:cNvSpPr>
            <a:spLocks noGrp="1"/>
          </p:cNvSpPr>
          <p:nvPr>
            <p:ph sz="half" idx="2"/>
          </p:nvPr>
        </p:nvSpPr>
        <p:spPr>
          <a:xfrm>
            <a:off x="1097280" y="2502568"/>
            <a:ext cx="9997440" cy="3477568"/>
          </a:xfrm>
        </p:spPr>
        <p:txBody>
          <a:bodyPr>
            <a:normAutofit lnSpcReduction="10000"/>
          </a:bodyPr>
          <a:lstStyle/>
          <a:p>
            <a:r>
              <a:rPr lang="en-US" sz="3200" b="1" i="0" dirty="0">
                <a:solidFill>
                  <a:schemeClr val="accent3">
                    <a:lumMod val="60000"/>
                    <a:lumOff val="40000"/>
                  </a:schemeClr>
                </a:solidFill>
                <a:effectLst/>
                <a:latin typeface="Bodoni MT" panose="02070603080606020203" pitchFamily="18" charset="0"/>
              </a:rPr>
              <a:t>Here are </a:t>
            </a:r>
            <a:r>
              <a:rPr lang="en-US" sz="3200" i="0" dirty="0">
                <a:solidFill>
                  <a:schemeClr val="accent3">
                    <a:lumMod val="60000"/>
                    <a:lumOff val="40000"/>
                  </a:schemeClr>
                </a:solidFill>
                <a:effectLst/>
                <a:latin typeface="Bodoni MT" panose="02070603080606020203" pitchFamily="18" charset="0"/>
              </a:rPr>
              <a:t>the</a:t>
            </a:r>
            <a:r>
              <a:rPr lang="en-US" sz="3200" b="1" i="0" dirty="0">
                <a:solidFill>
                  <a:schemeClr val="accent3">
                    <a:lumMod val="60000"/>
                    <a:lumOff val="40000"/>
                  </a:schemeClr>
                </a:solidFill>
                <a:effectLst/>
                <a:latin typeface="Bodoni MT" panose="02070603080606020203" pitchFamily="18" charset="0"/>
              </a:rPr>
              <a:t> 5 most important things to look for on an invoice:</a:t>
            </a:r>
          </a:p>
          <a:p>
            <a:pPr marL="0" indent="0">
              <a:buNone/>
            </a:pPr>
            <a:r>
              <a:rPr lang="en-US" sz="3200" b="1" dirty="0">
                <a:solidFill>
                  <a:schemeClr val="accent3">
                    <a:lumMod val="60000"/>
                    <a:lumOff val="40000"/>
                  </a:schemeClr>
                </a:solidFill>
                <a:latin typeface="Bodoni MT" panose="02070603080606020203" pitchFamily="18" charset="0"/>
              </a:rPr>
              <a:t>				</a:t>
            </a:r>
            <a:r>
              <a:rPr lang="en-US" sz="2800" b="0" i="0" dirty="0">
                <a:solidFill>
                  <a:schemeClr val="tx1"/>
                </a:solidFill>
                <a:effectLst/>
                <a:latin typeface="Bodoni MT" panose="02070603080606020203" pitchFamily="18" charset="0"/>
              </a:rPr>
              <a:t>The Vendor's Contact Information.</a:t>
            </a:r>
          </a:p>
          <a:p>
            <a:pPr marL="3657600" lvl="8" indent="0">
              <a:buNone/>
            </a:pPr>
            <a:r>
              <a:rPr lang="en-US" sz="2800" b="0" i="0" dirty="0">
                <a:effectLst/>
                <a:latin typeface="Bodoni MT" panose="02070603080606020203" pitchFamily="18" charset="0"/>
              </a:rPr>
              <a:t>The Purchase Order Number.</a:t>
            </a:r>
          </a:p>
          <a:p>
            <a:pPr marL="0" indent="0" algn="l">
              <a:buNone/>
            </a:pPr>
            <a:r>
              <a:rPr lang="en-US" sz="2800" b="0" i="0" dirty="0">
                <a:solidFill>
                  <a:schemeClr val="tx1"/>
                </a:solidFill>
                <a:effectLst/>
                <a:latin typeface="Bodoni MT" panose="02070603080606020203" pitchFamily="18" charset="0"/>
              </a:rPr>
              <a:t>				Invoice Number.</a:t>
            </a:r>
          </a:p>
          <a:p>
            <a:pPr marL="0" indent="0" algn="l">
              <a:buNone/>
            </a:pPr>
            <a:r>
              <a:rPr lang="en-US" sz="2800" b="0" i="0" dirty="0">
                <a:solidFill>
                  <a:schemeClr val="tx1"/>
                </a:solidFill>
                <a:effectLst/>
                <a:latin typeface="Bodoni MT" panose="02070603080606020203" pitchFamily="18" charset="0"/>
              </a:rPr>
              <a:t>				Description and Pricing.</a:t>
            </a:r>
          </a:p>
          <a:p>
            <a:pPr marL="0" indent="0" algn="l">
              <a:buNone/>
            </a:pPr>
            <a:r>
              <a:rPr lang="en-US" sz="2800" b="0" i="0" dirty="0">
                <a:solidFill>
                  <a:schemeClr val="tx1"/>
                </a:solidFill>
                <a:effectLst/>
                <a:latin typeface="Bodoni MT" panose="02070603080606020203" pitchFamily="18" charset="0"/>
              </a:rPr>
              <a:t>				Payment Terms.</a:t>
            </a:r>
          </a:p>
          <a:p>
            <a:pPr marL="0" indent="0">
              <a:buNone/>
            </a:pPr>
            <a:endParaRPr lang="en-IN" sz="3200" dirty="0">
              <a:solidFill>
                <a:schemeClr val="accent3">
                  <a:lumMod val="60000"/>
                  <a:lumOff val="40000"/>
                </a:schemeClr>
              </a:solidFill>
              <a:latin typeface="Bodoni MT" panose="02070603080606020203" pitchFamily="18" charset="0"/>
            </a:endParaRPr>
          </a:p>
        </p:txBody>
      </p:sp>
      <p:sp>
        <p:nvSpPr>
          <p:cNvPr id="7" name="Title 6">
            <a:extLst>
              <a:ext uri="{FF2B5EF4-FFF2-40B4-BE49-F238E27FC236}">
                <a16:creationId xmlns:a16="http://schemas.microsoft.com/office/drawing/2014/main" id="{6333CEC4-D8BC-49AD-FDD9-AF18563D002E}"/>
              </a:ext>
            </a:extLst>
          </p:cNvPr>
          <p:cNvSpPr>
            <a:spLocks noGrp="1"/>
          </p:cNvSpPr>
          <p:nvPr>
            <p:ph type="title"/>
          </p:nvPr>
        </p:nvSpPr>
        <p:spPr>
          <a:xfrm>
            <a:off x="1097280" y="503128"/>
            <a:ext cx="9997440" cy="1662113"/>
          </a:xfrm>
        </p:spPr>
        <p:txBody>
          <a:bodyPr/>
          <a:lstStyle/>
          <a:p>
            <a:r>
              <a:rPr lang="en-US" dirty="0"/>
              <a:t>RESULT ANALYSIS</a:t>
            </a:r>
            <a:endParaRPr lang="en-IN" dirty="0"/>
          </a:p>
        </p:txBody>
      </p:sp>
      <p:sp>
        <p:nvSpPr>
          <p:cNvPr id="8" name="Date Placeholder 7">
            <a:extLst>
              <a:ext uri="{FF2B5EF4-FFF2-40B4-BE49-F238E27FC236}">
                <a16:creationId xmlns:a16="http://schemas.microsoft.com/office/drawing/2014/main" id="{BAD2BEAA-E452-5F9D-43EF-2FC3B525BA1D}"/>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B53E4D3-C7A7-3BBD-8C83-445BD98BB0B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DA9C03D-C467-59B5-8B0D-DC2C5215F3BF}"/>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4254646951"/>
      </p:ext>
    </p:extLst>
  </p:cSld>
  <p:clrMapOvr>
    <a:masterClrMapping/>
  </p:clrMapOvr>
</p:sld>
</file>

<file path=ppt/theme/theme1.xml><?xml version="1.0" encoding="utf-8"?>
<a:theme xmlns:a="http://schemas.openxmlformats.org/drawingml/2006/main" name="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Wood Template_Win32_AP_v2.potx" id="{B9172EDA-FE51-408A-92F2-9CD3D813CA97}" vid="{185EE45A-9B88-4674-B175-0BCC18C71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71BCEA-BFD4-4A19-A553-5C9F87CB8F22}">
  <ds:schemaRefs>
    <ds:schemaRef ds:uri="http://schemas.microsoft.com/sharepoint/v3/contenttype/forms"/>
  </ds:schemaRefs>
</ds:datastoreItem>
</file>

<file path=customXml/itemProps2.xml><?xml version="1.0" encoding="utf-8"?>
<ds:datastoreItem xmlns:ds="http://schemas.openxmlformats.org/officeDocument/2006/customXml" ds:itemID="{71EA95FB-CA08-49B7-ACB3-F9D3CF51D93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3594F112-2C18-4A4B-8670-27820EBCA1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Facet</Template>
  <TotalTime>179</TotalTime>
  <Words>819</Words>
  <Application>Microsoft Office PowerPoint</Application>
  <PresentationFormat>Widescreen</PresentationFormat>
  <Paragraphs>94</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Avenir Next LT Pro</vt:lpstr>
      <vt:lpstr>Bahnschrift Light</vt:lpstr>
      <vt:lpstr>Bell MT</vt:lpstr>
      <vt:lpstr>Bodoni MT</vt:lpstr>
      <vt:lpstr>Calibri</vt:lpstr>
      <vt:lpstr>Colonna MT</vt:lpstr>
      <vt:lpstr>Times New Roman</vt:lpstr>
      <vt:lpstr>Wingdings</vt:lpstr>
      <vt:lpstr>Office Theme</vt:lpstr>
      <vt:lpstr>JAVA MINI PROJECT</vt:lpstr>
      <vt:lpstr>DONE BY</vt:lpstr>
      <vt:lpstr>Table of Contents</vt:lpstr>
      <vt:lpstr>OBJECTIVE OF OUR PROJECT</vt:lpstr>
      <vt:lpstr>PowerPoint Presentation</vt:lpstr>
      <vt:lpstr>The online Billing application is providing with efficient GUI to the user and can be installed in other systems easily. A billing System includes procedures and processes that help to create bills and invoices for customers. Nowadays , billing systems include software that allows transmitting bills and invoices to the customers offline and online. </vt:lpstr>
      <vt:lpstr>ABOUT OUR PROJECT</vt:lpstr>
      <vt:lpstr>PROJECT IMPLEMENTATION</vt:lpstr>
      <vt:lpstr>RESULT ANALYSIS</vt:lpstr>
      <vt:lpstr>CONCEPTS COVERED</vt:lpstr>
      <vt:lpstr>OUTPUT</vt:lpstr>
      <vt:lpstr>OUTPUT:</vt:lpstr>
      <vt:lpstr>OUTPUT</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MINI PROJECT</dc:title>
  <dc:creator>udaykrishnalagisetty@outlook.com</dc:creator>
  <cp:lastModifiedBy>mohan kumar</cp:lastModifiedBy>
  <cp:revision>5</cp:revision>
  <dcterms:created xsi:type="dcterms:W3CDTF">2022-11-17T19:47:43Z</dcterms:created>
  <dcterms:modified xsi:type="dcterms:W3CDTF">2023-03-13T16:50:48Z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